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88" r:id="rId1"/>
  </p:sldMasterIdLst>
  <p:notesMasterIdLst>
    <p:notesMasterId r:id="rId38"/>
  </p:notesMasterIdLst>
  <p:sldIdLst>
    <p:sldId id="256" r:id="rId2"/>
    <p:sldId id="355" r:id="rId3"/>
    <p:sldId id="259" r:id="rId4"/>
    <p:sldId id="257" r:id="rId5"/>
    <p:sldId id="258" r:id="rId6"/>
    <p:sldId id="327" r:id="rId7"/>
    <p:sldId id="274" r:id="rId8"/>
    <p:sldId id="275" r:id="rId9"/>
    <p:sldId id="276" r:id="rId10"/>
    <p:sldId id="354" r:id="rId11"/>
    <p:sldId id="279" r:id="rId12"/>
    <p:sldId id="273" r:id="rId13"/>
    <p:sldId id="277" r:id="rId14"/>
    <p:sldId id="278" r:id="rId15"/>
    <p:sldId id="281" r:id="rId16"/>
    <p:sldId id="325" r:id="rId17"/>
    <p:sldId id="333" r:id="rId18"/>
    <p:sldId id="334" r:id="rId19"/>
    <p:sldId id="336" r:id="rId20"/>
    <p:sldId id="335" r:id="rId21"/>
    <p:sldId id="280" r:id="rId22"/>
    <p:sldId id="337" r:id="rId23"/>
    <p:sldId id="339" r:id="rId24"/>
    <p:sldId id="340" r:id="rId25"/>
    <p:sldId id="338" r:id="rId26"/>
    <p:sldId id="341" r:id="rId27"/>
    <p:sldId id="342" r:id="rId28"/>
    <p:sldId id="343" r:id="rId29"/>
    <p:sldId id="344" r:id="rId30"/>
    <p:sldId id="345" r:id="rId31"/>
    <p:sldId id="282" r:id="rId32"/>
    <p:sldId id="312" r:id="rId33"/>
    <p:sldId id="286" r:id="rId34"/>
    <p:sldId id="314" r:id="rId35"/>
    <p:sldId id="307" r:id="rId36"/>
    <p:sldId id="346" r:id="rId37"/>
  </p:sldIdLst>
  <p:sldSz cx="12192000" cy="6858000"/>
  <p:notesSz cx="6858000" cy="9144000"/>
  <p:defaultTextStyle>
    <a:defPPr>
      <a:defRPr lang="es-ES"/>
    </a:defPPr>
    <a:lvl1pPr algn="l" rtl="0" fontAlgn="base">
      <a:spcBef>
        <a:spcPct val="0"/>
      </a:spcBef>
      <a:spcAft>
        <a:spcPct val="0"/>
      </a:spcAft>
      <a:defRPr kern="1200">
        <a:solidFill>
          <a:schemeClr val="tx1"/>
        </a:solidFill>
        <a:latin typeface="Calibri" pitchFamily="34" charset="0"/>
        <a:ea typeface="+mn-ea"/>
        <a:cs typeface="Arial" charset="0"/>
      </a:defRPr>
    </a:lvl1pPr>
    <a:lvl2pPr marL="457200" algn="l" rtl="0" fontAlgn="base">
      <a:spcBef>
        <a:spcPct val="0"/>
      </a:spcBef>
      <a:spcAft>
        <a:spcPct val="0"/>
      </a:spcAft>
      <a:defRPr kern="1200">
        <a:solidFill>
          <a:schemeClr val="tx1"/>
        </a:solidFill>
        <a:latin typeface="Calibri" pitchFamily="34" charset="0"/>
        <a:ea typeface="+mn-ea"/>
        <a:cs typeface="Arial" charset="0"/>
      </a:defRPr>
    </a:lvl2pPr>
    <a:lvl3pPr marL="914400" algn="l" rtl="0" fontAlgn="base">
      <a:spcBef>
        <a:spcPct val="0"/>
      </a:spcBef>
      <a:spcAft>
        <a:spcPct val="0"/>
      </a:spcAft>
      <a:defRPr kern="1200">
        <a:solidFill>
          <a:schemeClr val="tx1"/>
        </a:solidFill>
        <a:latin typeface="Calibri" pitchFamily="34" charset="0"/>
        <a:ea typeface="+mn-ea"/>
        <a:cs typeface="Arial" charset="0"/>
      </a:defRPr>
    </a:lvl3pPr>
    <a:lvl4pPr marL="1371600" algn="l" rtl="0" fontAlgn="base">
      <a:spcBef>
        <a:spcPct val="0"/>
      </a:spcBef>
      <a:spcAft>
        <a:spcPct val="0"/>
      </a:spcAft>
      <a:defRPr kern="1200">
        <a:solidFill>
          <a:schemeClr val="tx1"/>
        </a:solidFill>
        <a:latin typeface="Calibri" pitchFamily="34" charset="0"/>
        <a:ea typeface="+mn-ea"/>
        <a:cs typeface="Arial" charset="0"/>
      </a:defRPr>
    </a:lvl4pPr>
    <a:lvl5pPr marL="1828800" algn="l" rtl="0" fontAlgn="base">
      <a:spcBef>
        <a:spcPct val="0"/>
      </a:spcBef>
      <a:spcAft>
        <a:spcPct val="0"/>
      </a:spcAft>
      <a:defRPr kern="1200">
        <a:solidFill>
          <a:schemeClr val="tx1"/>
        </a:solidFill>
        <a:latin typeface="Calibri" pitchFamily="34" charset="0"/>
        <a:ea typeface="+mn-ea"/>
        <a:cs typeface="Arial" charset="0"/>
      </a:defRPr>
    </a:lvl5pPr>
    <a:lvl6pPr marL="2286000" algn="l" defTabSz="914400" rtl="0" eaLnBrk="1" latinLnBrk="0" hangingPunct="1">
      <a:defRPr kern="1200">
        <a:solidFill>
          <a:schemeClr val="tx1"/>
        </a:solidFill>
        <a:latin typeface="Calibri" pitchFamily="34" charset="0"/>
        <a:ea typeface="+mn-ea"/>
        <a:cs typeface="Arial" charset="0"/>
      </a:defRPr>
    </a:lvl6pPr>
    <a:lvl7pPr marL="2743200" algn="l" defTabSz="914400" rtl="0" eaLnBrk="1" latinLnBrk="0" hangingPunct="1">
      <a:defRPr kern="1200">
        <a:solidFill>
          <a:schemeClr val="tx1"/>
        </a:solidFill>
        <a:latin typeface="Calibri" pitchFamily="34" charset="0"/>
        <a:ea typeface="+mn-ea"/>
        <a:cs typeface="Arial" charset="0"/>
      </a:defRPr>
    </a:lvl7pPr>
    <a:lvl8pPr marL="3200400" algn="l" defTabSz="914400" rtl="0" eaLnBrk="1" latinLnBrk="0" hangingPunct="1">
      <a:defRPr kern="1200">
        <a:solidFill>
          <a:schemeClr val="tx1"/>
        </a:solidFill>
        <a:latin typeface="Calibri" pitchFamily="34" charset="0"/>
        <a:ea typeface="+mn-ea"/>
        <a:cs typeface="Arial" charset="0"/>
      </a:defRPr>
    </a:lvl8pPr>
    <a:lvl9pPr marL="3657600" algn="l" defTabSz="914400" rtl="0" eaLnBrk="1" latinLnBrk="0" hangingPunct="1">
      <a:defRPr kern="1200">
        <a:solidFill>
          <a:schemeClr val="tx1"/>
        </a:solidFill>
        <a:latin typeface="Calibri" pitchFamily="34" charset="0"/>
        <a:ea typeface="+mn-ea"/>
        <a:cs typeface="Arial" charset="0"/>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Chely Santisbon" initials="CS" lastIdx="0" clrIdx="0">
    <p:extLst>
      <p:ext uri="{19B8F6BF-5375-455C-9EA6-DF929625EA0E}">
        <p15:presenceInfo xmlns:p15="http://schemas.microsoft.com/office/powerpoint/2012/main" xmlns="" userId="Chely Santisb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a:srgbClr val="FF3300"/>
    <a:srgbClr val="FF6600"/>
    <a:srgbClr val="ACF985"/>
    <a:srgbClr val="AA5640"/>
    <a:srgbClr val="865640"/>
    <a:srgbClr val="990033"/>
    <a:srgbClr val="500000"/>
    <a:srgbClr val="FA9106"/>
    <a:srgbClr val="0059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Estilo medio 1 - Énfasis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7DF18680-E054-41AD-8BC1-D1AEF772440D}" styleName="Estilo medio 2 - Énfasis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0A15C55-8517-42AA-B614-E9B94910E393}" styleName="Estilo medio 2 - Énfasis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71" autoAdjust="0"/>
    <p:restoredTop sz="98814" autoAdjust="0"/>
  </p:normalViewPr>
  <p:slideViewPr>
    <p:cSldViewPr snapToGrid="0">
      <p:cViewPr>
        <p:scale>
          <a:sx n="60" d="100"/>
          <a:sy n="60" d="100"/>
        </p:scale>
        <p:origin x="-798" y="-37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20" d="100"/>
        <a:sy n="120" d="100"/>
      </p:scale>
      <p:origin x="0" y="-12822"/>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B09720B-36C5-4822-BE05-518ADF2EBA3E}" type="doc">
      <dgm:prSet loTypeId="urn:microsoft.com/office/officeart/2005/8/layout/default#1" loCatId="list" qsTypeId="urn:microsoft.com/office/officeart/2005/8/quickstyle/simple1" qsCatId="simple" csTypeId="urn:microsoft.com/office/officeart/2005/8/colors/accent1_2" csCatId="accent1" phldr="1"/>
      <dgm:spPr/>
      <dgm:t>
        <a:bodyPr/>
        <a:lstStyle/>
        <a:p>
          <a:endParaRPr lang="es-MX"/>
        </a:p>
      </dgm:t>
    </dgm:pt>
    <dgm:pt modelId="{00E8E195-B42E-423E-AF0E-2BD6570FDE78}">
      <dgm:prSet custT="1"/>
      <dgm:spPr>
        <a:solidFill>
          <a:schemeClr val="accent5">
            <a:lumMod val="75000"/>
          </a:schemeClr>
        </a:solidFill>
      </dgm:spPr>
      <dgm:t>
        <a:bodyPr/>
        <a:lstStyle/>
        <a:p>
          <a:r>
            <a:rPr lang="es-MX" sz="2400" b="1" dirty="0">
              <a:solidFill>
                <a:schemeClr val="tx1"/>
              </a:solidFill>
            </a:rPr>
            <a:t>Que el movimiento debe vivir constantemente el espíritu del servicio</a:t>
          </a:r>
        </a:p>
      </dgm:t>
    </dgm:pt>
    <dgm:pt modelId="{88181251-7776-40C1-AAE0-8600B7F6215D}" type="parTrans" cxnId="{085EA628-C23D-467F-8DD5-F461A312B2BD}">
      <dgm:prSet/>
      <dgm:spPr/>
      <dgm:t>
        <a:bodyPr/>
        <a:lstStyle/>
        <a:p>
          <a:endParaRPr lang="es-MX"/>
        </a:p>
      </dgm:t>
    </dgm:pt>
    <dgm:pt modelId="{DC872405-39B9-4569-8F25-CCED3319C8D2}" type="sibTrans" cxnId="{085EA628-C23D-467F-8DD5-F461A312B2BD}">
      <dgm:prSet/>
      <dgm:spPr/>
      <dgm:t>
        <a:bodyPr/>
        <a:lstStyle/>
        <a:p>
          <a:endParaRPr lang="es-MX"/>
        </a:p>
      </dgm:t>
    </dgm:pt>
    <dgm:pt modelId="{C02739BC-70B7-450E-B346-3A006AED3F14}">
      <dgm:prSet custT="1"/>
      <dgm:spPr>
        <a:solidFill>
          <a:schemeClr val="accent1">
            <a:lumMod val="60000"/>
            <a:lumOff val="40000"/>
          </a:schemeClr>
        </a:solidFill>
      </dgm:spPr>
      <dgm:t>
        <a:bodyPr/>
        <a:lstStyle/>
        <a:p>
          <a:r>
            <a:rPr lang="es-MX" sz="2400" b="1" dirty="0">
              <a:solidFill>
                <a:schemeClr val="tx1"/>
              </a:solidFill>
            </a:rPr>
            <a:t>Que somos un solo movimiento en todos los sectores, en todas las Diócesis y en toda la República.</a:t>
          </a:r>
        </a:p>
      </dgm:t>
    </dgm:pt>
    <dgm:pt modelId="{13DE5742-5527-45D9-8032-BFAD4B028F5E}" type="parTrans" cxnId="{FE28011E-5481-44A2-9ED6-3519B3D85049}">
      <dgm:prSet/>
      <dgm:spPr/>
      <dgm:t>
        <a:bodyPr/>
        <a:lstStyle/>
        <a:p>
          <a:endParaRPr lang="es-MX"/>
        </a:p>
      </dgm:t>
    </dgm:pt>
    <dgm:pt modelId="{4BA480CA-E8CC-418B-A35C-5C21126574A2}" type="sibTrans" cxnId="{FE28011E-5481-44A2-9ED6-3519B3D85049}">
      <dgm:prSet/>
      <dgm:spPr/>
      <dgm:t>
        <a:bodyPr/>
        <a:lstStyle/>
        <a:p>
          <a:endParaRPr lang="es-MX"/>
        </a:p>
      </dgm:t>
    </dgm:pt>
    <dgm:pt modelId="{266317EA-CD31-406A-BCE2-B222E2478A6A}">
      <dgm:prSet custT="1"/>
      <dgm:spPr>
        <a:solidFill>
          <a:schemeClr val="bg1">
            <a:lumMod val="75000"/>
          </a:schemeClr>
        </a:solidFill>
      </dgm:spPr>
      <dgm:t>
        <a:bodyPr/>
        <a:lstStyle/>
        <a:p>
          <a:r>
            <a:rPr lang="es-MX" sz="2400" b="1" dirty="0">
              <a:solidFill>
                <a:schemeClr val="tx1"/>
              </a:solidFill>
            </a:rPr>
            <a:t>Que todos somos responsables de que el MFC se forme en el servicio desde la base, es decir desde el equipo del CBF de primer nivel, hasta llegar al ECN.</a:t>
          </a:r>
        </a:p>
      </dgm:t>
    </dgm:pt>
    <dgm:pt modelId="{F96CA827-A1A3-4AA7-AE15-69672D0FD082}" type="parTrans" cxnId="{863D1AC4-5E91-4274-9077-0F8806C53388}">
      <dgm:prSet/>
      <dgm:spPr/>
      <dgm:t>
        <a:bodyPr/>
        <a:lstStyle/>
        <a:p>
          <a:endParaRPr lang="es-MX"/>
        </a:p>
      </dgm:t>
    </dgm:pt>
    <dgm:pt modelId="{F3EC8A4D-ADFF-4C9A-A927-B221E28D79ED}" type="sibTrans" cxnId="{863D1AC4-5E91-4274-9077-0F8806C53388}">
      <dgm:prSet/>
      <dgm:spPr/>
      <dgm:t>
        <a:bodyPr/>
        <a:lstStyle/>
        <a:p>
          <a:endParaRPr lang="es-MX"/>
        </a:p>
      </dgm:t>
    </dgm:pt>
    <dgm:pt modelId="{E796D331-9E93-45B9-B9E7-556E1B1FB1FC}">
      <dgm:prSet custT="1"/>
      <dgm:spPr>
        <a:solidFill>
          <a:schemeClr val="bg2">
            <a:lumMod val="90000"/>
          </a:schemeClr>
        </a:solidFill>
      </dgm:spPr>
      <dgm:t>
        <a:bodyPr/>
        <a:lstStyle/>
        <a:p>
          <a:r>
            <a:rPr lang="es-MX" sz="2400" b="1" dirty="0">
              <a:solidFill>
                <a:schemeClr val="tx1"/>
              </a:solidFill>
            </a:rPr>
            <a:t>Que somos corresponsables de que </a:t>
          </a:r>
          <a:r>
            <a:rPr lang="es-MX" sz="2400" b="1" dirty="0" smtClean="0">
              <a:solidFill>
                <a:schemeClr val="tx1"/>
              </a:solidFill>
            </a:rPr>
            <a:t>crezcan </a:t>
          </a:r>
          <a:r>
            <a:rPr lang="es-MX" sz="2400" b="1" dirty="0">
              <a:solidFill>
                <a:schemeClr val="tx1"/>
              </a:solidFill>
            </a:rPr>
            <a:t>y </a:t>
          </a:r>
          <a:r>
            <a:rPr lang="es-MX" sz="2400" b="1" dirty="0" smtClean="0">
              <a:solidFill>
                <a:schemeClr val="tx1"/>
              </a:solidFill>
            </a:rPr>
            <a:t>funcionen </a:t>
          </a:r>
          <a:r>
            <a:rPr lang="es-MX" sz="2400" b="1" dirty="0">
              <a:solidFill>
                <a:schemeClr val="tx1"/>
              </a:solidFill>
            </a:rPr>
            <a:t>nuestros servicios institucionales hasta dar los frutos que se esperan de él.</a:t>
          </a:r>
        </a:p>
      </dgm:t>
    </dgm:pt>
    <dgm:pt modelId="{892A36C3-65A2-4CDA-843C-ED230D287093}" type="parTrans" cxnId="{73512522-2C49-40E9-AE6F-797A27E3E178}">
      <dgm:prSet/>
      <dgm:spPr/>
      <dgm:t>
        <a:bodyPr/>
        <a:lstStyle/>
        <a:p>
          <a:endParaRPr lang="es-MX"/>
        </a:p>
      </dgm:t>
    </dgm:pt>
    <dgm:pt modelId="{0B78C06D-8FD9-46E4-AFAA-10A704D56766}" type="sibTrans" cxnId="{73512522-2C49-40E9-AE6F-797A27E3E178}">
      <dgm:prSet/>
      <dgm:spPr/>
      <dgm:t>
        <a:bodyPr/>
        <a:lstStyle/>
        <a:p>
          <a:endParaRPr lang="es-MX"/>
        </a:p>
      </dgm:t>
    </dgm:pt>
    <dgm:pt modelId="{B0398DAC-8837-4548-BA3D-6683B5C70760}" type="pres">
      <dgm:prSet presAssocID="{5B09720B-36C5-4822-BE05-518ADF2EBA3E}" presName="diagram" presStyleCnt="0">
        <dgm:presLayoutVars>
          <dgm:dir/>
          <dgm:resizeHandles val="exact"/>
        </dgm:presLayoutVars>
      </dgm:prSet>
      <dgm:spPr/>
      <dgm:t>
        <a:bodyPr/>
        <a:lstStyle/>
        <a:p>
          <a:endParaRPr lang="es-MX"/>
        </a:p>
      </dgm:t>
    </dgm:pt>
    <dgm:pt modelId="{5890E486-D4D9-4D44-8338-D935053B3C91}" type="pres">
      <dgm:prSet presAssocID="{C02739BC-70B7-450E-B346-3A006AED3F14}" presName="node" presStyleLbl="node1" presStyleIdx="0" presStyleCnt="4" custScaleX="114359" custScaleY="124181" custLinFactNeighborX="65773" custLinFactNeighborY="3696">
        <dgm:presLayoutVars>
          <dgm:bulletEnabled val="1"/>
        </dgm:presLayoutVars>
      </dgm:prSet>
      <dgm:spPr/>
      <dgm:t>
        <a:bodyPr/>
        <a:lstStyle/>
        <a:p>
          <a:endParaRPr lang="es-MX"/>
        </a:p>
      </dgm:t>
    </dgm:pt>
    <dgm:pt modelId="{23115BED-9445-411F-934E-1241389B75A0}" type="pres">
      <dgm:prSet presAssocID="{4BA480CA-E8CC-418B-A35C-5C21126574A2}" presName="sibTrans" presStyleCnt="0"/>
      <dgm:spPr/>
    </dgm:pt>
    <dgm:pt modelId="{24F03AA3-07A8-4739-B288-A58CEFEB7F6E}" type="pres">
      <dgm:prSet presAssocID="{00E8E195-B42E-423E-AF0E-2BD6570FDE78}" presName="node" presStyleLbl="node1" presStyleIdx="1" presStyleCnt="4" custScaleX="98420" custScaleY="119020" custLinFactNeighborX="95697" custLinFactNeighborY="1512">
        <dgm:presLayoutVars>
          <dgm:bulletEnabled val="1"/>
        </dgm:presLayoutVars>
      </dgm:prSet>
      <dgm:spPr/>
      <dgm:t>
        <a:bodyPr/>
        <a:lstStyle/>
        <a:p>
          <a:endParaRPr lang="es-MX"/>
        </a:p>
      </dgm:t>
    </dgm:pt>
    <dgm:pt modelId="{C7B01209-B282-47C0-91F0-8CF0F6F045DC}" type="pres">
      <dgm:prSet presAssocID="{DC872405-39B9-4569-8F25-CCED3319C8D2}" presName="sibTrans" presStyleCnt="0"/>
      <dgm:spPr/>
    </dgm:pt>
    <dgm:pt modelId="{C7EAA5C0-C1FA-47E8-9BF5-B14335E1FBB9}" type="pres">
      <dgm:prSet presAssocID="{266317EA-CD31-406A-BCE2-B222E2478A6A}" presName="node" presStyleLbl="node1" presStyleIdx="2" presStyleCnt="4" custScaleX="132738" custScaleY="119020" custLinFactX="-73333" custLinFactY="41352" custLinFactNeighborX="-100000" custLinFactNeighborY="100000">
        <dgm:presLayoutVars>
          <dgm:bulletEnabled val="1"/>
        </dgm:presLayoutVars>
      </dgm:prSet>
      <dgm:spPr/>
      <dgm:t>
        <a:bodyPr/>
        <a:lstStyle/>
        <a:p>
          <a:endParaRPr lang="es-MX"/>
        </a:p>
      </dgm:t>
    </dgm:pt>
    <dgm:pt modelId="{B502CD8D-4806-4EE9-AE27-B9102C5295E0}" type="pres">
      <dgm:prSet presAssocID="{F3EC8A4D-ADFF-4C9A-A927-B221E28D79ED}" presName="sibTrans" presStyleCnt="0"/>
      <dgm:spPr/>
    </dgm:pt>
    <dgm:pt modelId="{3E9EF020-5D93-4593-AF4B-3C2A0FE3D880}" type="pres">
      <dgm:prSet presAssocID="{E796D331-9E93-45B9-B9E7-556E1B1FB1FC}" presName="node" presStyleLbl="node1" presStyleIdx="3" presStyleCnt="4" custScaleX="113630" custScaleY="144055" custLinFactNeighborX="86431" custLinFactNeighborY="-9978">
        <dgm:presLayoutVars>
          <dgm:bulletEnabled val="1"/>
        </dgm:presLayoutVars>
      </dgm:prSet>
      <dgm:spPr/>
      <dgm:t>
        <a:bodyPr/>
        <a:lstStyle/>
        <a:p>
          <a:endParaRPr lang="es-MX"/>
        </a:p>
      </dgm:t>
    </dgm:pt>
  </dgm:ptLst>
  <dgm:cxnLst>
    <dgm:cxn modelId="{313B65C5-9A7A-445F-9B2B-86E3819DE342}" type="presOf" srcId="{266317EA-CD31-406A-BCE2-B222E2478A6A}" destId="{C7EAA5C0-C1FA-47E8-9BF5-B14335E1FBB9}" srcOrd="0" destOrd="0" presId="urn:microsoft.com/office/officeart/2005/8/layout/default#1"/>
    <dgm:cxn modelId="{BA09F3E9-049E-4539-AFC9-91CB2C4CB7C5}" type="presOf" srcId="{5B09720B-36C5-4822-BE05-518ADF2EBA3E}" destId="{B0398DAC-8837-4548-BA3D-6683B5C70760}" srcOrd="0" destOrd="0" presId="urn:microsoft.com/office/officeart/2005/8/layout/default#1"/>
    <dgm:cxn modelId="{863D1AC4-5E91-4274-9077-0F8806C53388}" srcId="{5B09720B-36C5-4822-BE05-518ADF2EBA3E}" destId="{266317EA-CD31-406A-BCE2-B222E2478A6A}" srcOrd="2" destOrd="0" parTransId="{F96CA827-A1A3-4AA7-AE15-69672D0FD082}" sibTransId="{F3EC8A4D-ADFF-4C9A-A927-B221E28D79ED}"/>
    <dgm:cxn modelId="{085EA628-C23D-467F-8DD5-F461A312B2BD}" srcId="{5B09720B-36C5-4822-BE05-518ADF2EBA3E}" destId="{00E8E195-B42E-423E-AF0E-2BD6570FDE78}" srcOrd="1" destOrd="0" parTransId="{88181251-7776-40C1-AAE0-8600B7F6215D}" sibTransId="{DC872405-39B9-4569-8F25-CCED3319C8D2}"/>
    <dgm:cxn modelId="{AD1C81ED-E68F-4A43-ACE7-7131B67A1812}" type="presOf" srcId="{C02739BC-70B7-450E-B346-3A006AED3F14}" destId="{5890E486-D4D9-4D44-8338-D935053B3C91}" srcOrd="0" destOrd="0" presId="urn:microsoft.com/office/officeart/2005/8/layout/default#1"/>
    <dgm:cxn modelId="{FE28011E-5481-44A2-9ED6-3519B3D85049}" srcId="{5B09720B-36C5-4822-BE05-518ADF2EBA3E}" destId="{C02739BC-70B7-450E-B346-3A006AED3F14}" srcOrd="0" destOrd="0" parTransId="{13DE5742-5527-45D9-8032-BFAD4B028F5E}" sibTransId="{4BA480CA-E8CC-418B-A35C-5C21126574A2}"/>
    <dgm:cxn modelId="{8D698949-D6E3-4B59-AF65-8DBFDEB388F3}" type="presOf" srcId="{00E8E195-B42E-423E-AF0E-2BD6570FDE78}" destId="{24F03AA3-07A8-4739-B288-A58CEFEB7F6E}" srcOrd="0" destOrd="0" presId="urn:microsoft.com/office/officeart/2005/8/layout/default#1"/>
    <dgm:cxn modelId="{E67BD2D7-6E9A-4994-9794-F4FA7CC0189B}" type="presOf" srcId="{E796D331-9E93-45B9-B9E7-556E1B1FB1FC}" destId="{3E9EF020-5D93-4593-AF4B-3C2A0FE3D880}" srcOrd="0" destOrd="0" presId="urn:microsoft.com/office/officeart/2005/8/layout/default#1"/>
    <dgm:cxn modelId="{73512522-2C49-40E9-AE6F-797A27E3E178}" srcId="{5B09720B-36C5-4822-BE05-518ADF2EBA3E}" destId="{E796D331-9E93-45B9-B9E7-556E1B1FB1FC}" srcOrd="3" destOrd="0" parTransId="{892A36C3-65A2-4CDA-843C-ED230D287093}" sibTransId="{0B78C06D-8FD9-46E4-AFAA-10A704D56766}"/>
    <dgm:cxn modelId="{E19F4D49-5F06-470D-8A3F-580705A0550E}" type="presParOf" srcId="{B0398DAC-8837-4548-BA3D-6683B5C70760}" destId="{5890E486-D4D9-4D44-8338-D935053B3C91}" srcOrd="0" destOrd="0" presId="urn:microsoft.com/office/officeart/2005/8/layout/default#1"/>
    <dgm:cxn modelId="{7986F795-E01C-4F4B-844A-C1361DE6540E}" type="presParOf" srcId="{B0398DAC-8837-4548-BA3D-6683B5C70760}" destId="{23115BED-9445-411F-934E-1241389B75A0}" srcOrd="1" destOrd="0" presId="urn:microsoft.com/office/officeart/2005/8/layout/default#1"/>
    <dgm:cxn modelId="{66253C3F-8641-44CA-87E7-5DB727738D56}" type="presParOf" srcId="{B0398DAC-8837-4548-BA3D-6683B5C70760}" destId="{24F03AA3-07A8-4739-B288-A58CEFEB7F6E}" srcOrd="2" destOrd="0" presId="urn:microsoft.com/office/officeart/2005/8/layout/default#1"/>
    <dgm:cxn modelId="{C422F4EE-18C6-4A50-9E23-E2F2EBAE60AD}" type="presParOf" srcId="{B0398DAC-8837-4548-BA3D-6683B5C70760}" destId="{C7B01209-B282-47C0-91F0-8CF0F6F045DC}" srcOrd="3" destOrd="0" presId="urn:microsoft.com/office/officeart/2005/8/layout/default#1"/>
    <dgm:cxn modelId="{09BA6B6E-185F-4DE9-A125-BCA3612F6929}" type="presParOf" srcId="{B0398DAC-8837-4548-BA3D-6683B5C70760}" destId="{C7EAA5C0-C1FA-47E8-9BF5-B14335E1FBB9}" srcOrd="4" destOrd="0" presId="urn:microsoft.com/office/officeart/2005/8/layout/default#1"/>
    <dgm:cxn modelId="{BC87B96C-059A-4E06-A66C-227CE76FB626}" type="presParOf" srcId="{B0398DAC-8837-4548-BA3D-6683B5C70760}" destId="{B502CD8D-4806-4EE9-AE27-B9102C5295E0}" srcOrd="5" destOrd="0" presId="urn:microsoft.com/office/officeart/2005/8/layout/default#1"/>
    <dgm:cxn modelId="{BEB4F228-A483-4B29-8522-A3DC0502C91C}" type="presParOf" srcId="{B0398DAC-8837-4548-BA3D-6683B5C70760}" destId="{3E9EF020-5D93-4593-AF4B-3C2A0FE3D880}" srcOrd="6" destOrd="0" presId="urn:microsoft.com/office/officeart/2005/8/layout/defaul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B09720B-36C5-4822-BE05-518ADF2EBA3E}" type="doc">
      <dgm:prSet loTypeId="urn:microsoft.com/office/officeart/2005/8/layout/default#2" loCatId="list" qsTypeId="urn:microsoft.com/office/officeart/2005/8/quickstyle/simple1" qsCatId="simple" csTypeId="urn:microsoft.com/office/officeart/2005/8/colors/accent1_2" csCatId="accent1" phldr="1"/>
      <dgm:spPr/>
      <dgm:t>
        <a:bodyPr/>
        <a:lstStyle/>
        <a:p>
          <a:endParaRPr lang="es-MX"/>
        </a:p>
      </dgm:t>
    </dgm:pt>
    <dgm:pt modelId="{9686D8B3-2C41-4182-9943-0DE40A3CFF5E}">
      <dgm:prSet custT="1"/>
      <dgm:spPr>
        <a:solidFill>
          <a:schemeClr val="accent1">
            <a:lumMod val="60000"/>
            <a:lumOff val="40000"/>
          </a:schemeClr>
        </a:solidFill>
      </dgm:spPr>
      <dgm:t>
        <a:bodyPr/>
        <a:lstStyle/>
        <a:p>
          <a:r>
            <a:rPr lang="es-MX" sz="2400" b="1" dirty="0">
              <a:solidFill>
                <a:schemeClr val="tx1"/>
              </a:solidFill>
            </a:rPr>
            <a:t>Cumplir con nuestras funciones, para hacer eficaz nuestro cometido.</a:t>
          </a:r>
        </a:p>
      </dgm:t>
    </dgm:pt>
    <dgm:pt modelId="{03378084-67B0-4FF0-9249-CC0950788CFD}" type="parTrans" cxnId="{27D88D00-3FF8-40A8-A620-D660E43D9E24}">
      <dgm:prSet/>
      <dgm:spPr/>
      <dgm:t>
        <a:bodyPr/>
        <a:lstStyle/>
        <a:p>
          <a:endParaRPr lang="es-MX"/>
        </a:p>
      </dgm:t>
    </dgm:pt>
    <dgm:pt modelId="{1F9A269A-C735-4C8D-8347-F3AF5987B5DD}" type="sibTrans" cxnId="{27D88D00-3FF8-40A8-A620-D660E43D9E24}">
      <dgm:prSet/>
      <dgm:spPr/>
      <dgm:t>
        <a:bodyPr/>
        <a:lstStyle/>
        <a:p>
          <a:endParaRPr lang="es-MX"/>
        </a:p>
      </dgm:t>
    </dgm:pt>
    <dgm:pt modelId="{586FA4DB-52E7-4567-8C3B-F36DE360B753}">
      <dgm:prSet custT="1"/>
      <dgm:spPr>
        <a:solidFill>
          <a:schemeClr val="accent3">
            <a:lumMod val="20000"/>
            <a:lumOff val="80000"/>
          </a:schemeClr>
        </a:solidFill>
      </dgm:spPr>
      <dgm:t>
        <a:bodyPr/>
        <a:lstStyle/>
        <a:p>
          <a:r>
            <a:rPr lang="es-MX" sz="2400" b="1" dirty="0">
              <a:solidFill>
                <a:schemeClr val="tx1"/>
              </a:solidFill>
            </a:rPr>
            <a:t>Distinguir con claridad las funciones de nuestra área, de las actividades propias de ellas.</a:t>
          </a:r>
        </a:p>
      </dgm:t>
    </dgm:pt>
    <dgm:pt modelId="{6438F298-A6A9-429A-BCF9-66D73BFD983E}" type="parTrans" cxnId="{4217B951-AB20-45A6-86C3-2A7D902ABFB6}">
      <dgm:prSet/>
      <dgm:spPr/>
      <dgm:t>
        <a:bodyPr/>
        <a:lstStyle/>
        <a:p>
          <a:endParaRPr lang="es-MX"/>
        </a:p>
      </dgm:t>
    </dgm:pt>
    <dgm:pt modelId="{4B977785-007B-47C7-A11B-04B42BA7BCEF}" type="sibTrans" cxnId="{4217B951-AB20-45A6-86C3-2A7D902ABFB6}">
      <dgm:prSet/>
      <dgm:spPr/>
      <dgm:t>
        <a:bodyPr/>
        <a:lstStyle/>
        <a:p>
          <a:endParaRPr lang="es-MX"/>
        </a:p>
      </dgm:t>
    </dgm:pt>
    <dgm:pt modelId="{AEA38CAD-5FCC-4FCF-B6C6-3A1CF01EEE38}">
      <dgm:prSet custT="1"/>
      <dgm:spPr>
        <a:solidFill>
          <a:schemeClr val="accent2">
            <a:lumMod val="40000"/>
            <a:lumOff val="60000"/>
          </a:schemeClr>
        </a:solidFill>
      </dgm:spPr>
      <dgm:t>
        <a:bodyPr/>
        <a:lstStyle/>
        <a:p>
          <a:pPr algn="ctr"/>
          <a:r>
            <a:rPr lang="es-MX" sz="2400" b="1" dirty="0">
              <a:solidFill>
                <a:schemeClr val="tx1"/>
              </a:solidFill>
            </a:rPr>
            <a:t>Promover el valor de servicio al interior de la Diócesis y  coordinar su ejecución de acuerdo a los lineamientos del MFC .</a:t>
          </a:r>
        </a:p>
      </dgm:t>
    </dgm:pt>
    <dgm:pt modelId="{50506A40-C553-45FC-8EFC-709E6FC471E3}" type="parTrans" cxnId="{D617A0FB-8E88-47A2-91E5-72FD2CEAD533}">
      <dgm:prSet/>
      <dgm:spPr/>
      <dgm:t>
        <a:bodyPr/>
        <a:lstStyle/>
        <a:p>
          <a:endParaRPr lang="es-MX"/>
        </a:p>
      </dgm:t>
    </dgm:pt>
    <dgm:pt modelId="{998D9023-2BCA-4574-877F-ECA0E2C8B11B}" type="sibTrans" cxnId="{D617A0FB-8E88-47A2-91E5-72FD2CEAD533}">
      <dgm:prSet/>
      <dgm:spPr/>
      <dgm:t>
        <a:bodyPr/>
        <a:lstStyle/>
        <a:p>
          <a:endParaRPr lang="es-MX"/>
        </a:p>
      </dgm:t>
    </dgm:pt>
    <dgm:pt modelId="{6E8CBE86-0C6F-49C0-88A6-9C312770BA30}">
      <dgm:prSet custT="1"/>
      <dgm:spPr>
        <a:solidFill>
          <a:srgbClr val="92D050"/>
        </a:solidFill>
      </dgm:spPr>
      <dgm:t>
        <a:bodyPr/>
        <a:lstStyle/>
        <a:p>
          <a:pPr algn="ctr"/>
          <a:r>
            <a:rPr lang="es-MX" sz="2400" b="1" dirty="0">
              <a:solidFill>
                <a:schemeClr val="tx1"/>
              </a:solidFill>
            </a:rPr>
            <a:t>Brindar apoyo al servicio apostólico que se necesite dentro de la Pastoral Familiar Diocesana.</a:t>
          </a:r>
        </a:p>
      </dgm:t>
    </dgm:pt>
    <dgm:pt modelId="{FEBCA3ED-09AA-460D-BC50-4F246C3D8D91}" type="parTrans" cxnId="{0FAD6AC0-A23F-4124-B66D-BF2A79C21A63}">
      <dgm:prSet/>
      <dgm:spPr/>
      <dgm:t>
        <a:bodyPr/>
        <a:lstStyle/>
        <a:p>
          <a:endParaRPr lang="es-MX"/>
        </a:p>
      </dgm:t>
    </dgm:pt>
    <dgm:pt modelId="{BA8A6483-BB2A-4622-8974-ECEE94FB4AB2}" type="sibTrans" cxnId="{0FAD6AC0-A23F-4124-B66D-BF2A79C21A63}">
      <dgm:prSet/>
      <dgm:spPr/>
      <dgm:t>
        <a:bodyPr/>
        <a:lstStyle/>
        <a:p>
          <a:endParaRPr lang="es-MX"/>
        </a:p>
      </dgm:t>
    </dgm:pt>
    <dgm:pt modelId="{B0398DAC-8837-4548-BA3D-6683B5C70760}" type="pres">
      <dgm:prSet presAssocID="{5B09720B-36C5-4822-BE05-518ADF2EBA3E}" presName="diagram" presStyleCnt="0">
        <dgm:presLayoutVars>
          <dgm:dir/>
          <dgm:resizeHandles val="exact"/>
        </dgm:presLayoutVars>
      </dgm:prSet>
      <dgm:spPr/>
      <dgm:t>
        <a:bodyPr/>
        <a:lstStyle/>
        <a:p>
          <a:endParaRPr lang="es-MX"/>
        </a:p>
      </dgm:t>
    </dgm:pt>
    <dgm:pt modelId="{896D5519-53F5-41DD-B98C-DAF13E9FA14A}" type="pres">
      <dgm:prSet presAssocID="{9686D8B3-2C41-4182-9943-0DE40A3CFF5E}" presName="node" presStyleLbl="node1" presStyleIdx="0" presStyleCnt="4" custScaleX="106687" custScaleY="80672" custLinFactNeighborX="-4464" custLinFactNeighborY="6114">
        <dgm:presLayoutVars>
          <dgm:bulletEnabled val="1"/>
        </dgm:presLayoutVars>
      </dgm:prSet>
      <dgm:spPr/>
      <dgm:t>
        <a:bodyPr/>
        <a:lstStyle/>
        <a:p>
          <a:endParaRPr lang="es-MX"/>
        </a:p>
      </dgm:t>
    </dgm:pt>
    <dgm:pt modelId="{15014203-C87B-4B1E-AFA1-77CCE41D2437}" type="pres">
      <dgm:prSet presAssocID="{1F9A269A-C735-4C8D-8347-F3AF5987B5DD}" presName="sibTrans" presStyleCnt="0"/>
      <dgm:spPr/>
    </dgm:pt>
    <dgm:pt modelId="{69436154-B34F-455C-8932-046817012532}" type="pres">
      <dgm:prSet presAssocID="{586FA4DB-52E7-4567-8C3B-F36DE360B753}" presName="node" presStyleLbl="node1" presStyleIdx="1" presStyleCnt="4" custScaleX="121745" custScaleY="73532" custLinFactNeighborX="2360" custLinFactNeighborY="5458">
        <dgm:presLayoutVars>
          <dgm:bulletEnabled val="1"/>
        </dgm:presLayoutVars>
      </dgm:prSet>
      <dgm:spPr/>
      <dgm:t>
        <a:bodyPr/>
        <a:lstStyle/>
        <a:p>
          <a:endParaRPr lang="es-MX"/>
        </a:p>
      </dgm:t>
    </dgm:pt>
    <dgm:pt modelId="{B3DAE894-0B7C-4A2E-BB13-247C9139CDDD}" type="pres">
      <dgm:prSet presAssocID="{4B977785-007B-47C7-A11B-04B42BA7BCEF}" presName="sibTrans" presStyleCnt="0"/>
      <dgm:spPr/>
    </dgm:pt>
    <dgm:pt modelId="{68AA568E-35F9-41DA-9A4E-2931FA055ED9}" type="pres">
      <dgm:prSet presAssocID="{AEA38CAD-5FCC-4FCF-B6C6-3A1CF01EEE38}" presName="node" presStyleLbl="node1" presStyleIdx="2" presStyleCnt="4" custScaleX="113650" custScaleY="74531" custLinFactX="24777" custLinFactNeighborX="100000" custLinFactNeighborY="-2106">
        <dgm:presLayoutVars>
          <dgm:bulletEnabled val="1"/>
        </dgm:presLayoutVars>
      </dgm:prSet>
      <dgm:spPr/>
      <dgm:t>
        <a:bodyPr/>
        <a:lstStyle/>
        <a:p>
          <a:endParaRPr lang="es-MX"/>
        </a:p>
      </dgm:t>
    </dgm:pt>
    <dgm:pt modelId="{3A2B2D3E-2F4B-4131-9713-062BC6D288D4}" type="pres">
      <dgm:prSet presAssocID="{998D9023-2BCA-4574-877F-ECA0E2C8B11B}" presName="sibTrans" presStyleCnt="0"/>
      <dgm:spPr/>
    </dgm:pt>
    <dgm:pt modelId="{49C4D1FF-73E9-4782-B806-DD4297993855}" type="pres">
      <dgm:prSet presAssocID="{6E8CBE86-0C6F-49C0-88A6-9C312770BA30}" presName="node" presStyleLbl="node1" presStyleIdx="3" presStyleCnt="4" custScaleX="114131" custScaleY="76707" custLinFactX="-36276" custLinFactNeighborX="-100000" custLinFactNeighborY="-3155">
        <dgm:presLayoutVars>
          <dgm:bulletEnabled val="1"/>
        </dgm:presLayoutVars>
      </dgm:prSet>
      <dgm:spPr/>
      <dgm:t>
        <a:bodyPr/>
        <a:lstStyle/>
        <a:p>
          <a:endParaRPr lang="es-MX"/>
        </a:p>
      </dgm:t>
    </dgm:pt>
  </dgm:ptLst>
  <dgm:cxnLst>
    <dgm:cxn modelId="{4217B951-AB20-45A6-86C3-2A7D902ABFB6}" srcId="{5B09720B-36C5-4822-BE05-518ADF2EBA3E}" destId="{586FA4DB-52E7-4567-8C3B-F36DE360B753}" srcOrd="1" destOrd="0" parTransId="{6438F298-A6A9-429A-BCF9-66D73BFD983E}" sibTransId="{4B977785-007B-47C7-A11B-04B42BA7BCEF}"/>
    <dgm:cxn modelId="{209C30E9-98EF-4685-935C-09B1A30D8C87}" type="presOf" srcId="{586FA4DB-52E7-4567-8C3B-F36DE360B753}" destId="{69436154-B34F-455C-8932-046817012532}" srcOrd="0" destOrd="0" presId="urn:microsoft.com/office/officeart/2005/8/layout/default#2"/>
    <dgm:cxn modelId="{8B6B812B-BCFD-42F1-A299-C9CE7D97B2AB}" type="presOf" srcId="{AEA38CAD-5FCC-4FCF-B6C6-3A1CF01EEE38}" destId="{68AA568E-35F9-41DA-9A4E-2931FA055ED9}" srcOrd="0" destOrd="0" presId="urn:microsoft.com/office/officeart/2005/8/layout/default#2"/>
    <dgm:cxn modelId="{C30B1005-44D0-4B58-95E4-40FB941A53FE}" type="presOf" srcId="{9686D8B3-2C41-4182-9943-0DE40A3CFF5E}" destId="{896D5519-53F5-41DD-B98C-DAF13E9FA14A}" srcOrd="0" destOrd="0" presId="urn:microsoft.com/office/officeart/2005/8/layout/default#2"/>
    <dgm:cxn modelId="{D617A0FB-8E88-47A2-91E5-72FD2CEAD533}" srcId="{5B09720B-36C5-4822-BE05-518ADF2EBA3E}" destId="{AEA38CAD-5FCC-4FCF-B6C6-3A1CF01EEE38}" srcOrd="2" destOrd="0" parTransId="{50506A40-C553-45FC-8EFC-709E6FC471E3}" sibTransId="{998D9023-2BCA-4574-877F-ECA0E2C8B11B}"/>
    <dgm:cxn modelId="{8D47A8B3-680B-4437-9E60-EA2056D25982}" type="presOf" srcId="{6E8CBE86-0C6F-49C0-88A6-9C312770BA30}" destId="{49C4D1FF-73E9-4782-B806-DD4297993855}" srcOrd="0" destOrd="0" presId="urn:microsoft.com/office/officeart/2005/8/layout/default#2"/>
    <dgm:cxn modelId="{471EA836-A9E5-48FB-83D6-C4097BA013EE}" type="presOf" srcId="{5B09720B-36C5-4822-BE05-518ADF2EBA3E}" destId="{B0398DAC-8837-4548-BA3D-6683B5C70760}" srcOrd="0" destOrd="0" presId="urn:microsoft.com/office/officeart/2005/8/layout/default#2"/>
    <dgm:cxn modelId="{27D88D00-3FF8-40A8-A620-D660E43D9E24}" srcId="{5B09720B-36C5-4822-BE05-518ADF2EBA3E}" destId="{9686D8B3-2C41-4182-9943-0DE40A3CFF5E}" srcOrd="0" destOrd="0" parTransId="{03378084-67B0-4FF0-9249-CC0950788CFD}" sibTransId="{1F9A269A-C735-4C8D-8347-F3AF5987B5DD}"/>
    <dgm:cxn modelId="{0FAD6AC0-A23F-4124-B66D-BF2A79C21A63}" srcId="{5B09720B-36C5-4822-BE05-518ADF2EBA3E}" destId="{6E8CBE86-0C6F-49C0-88A6-9C312770BA30}" srcOrd="3" destOrd="0" parTransId="{FEBCA3ED-09AA-460D-BC50-4F246C3D8D91}" sibTransId="{BA8A6483-BB2A-4622-8974-ECEE94FB4AB2}"/>
    <dgm:cxn modelId="{653057EA-3371-416F-A38D-5AE7E83273A5}" type="presParOf" srcId="{B0398DAC-8837-4548-BA3D-6683B5C70760}" destId="{896D5519-53F5-41DD-B98C-DAF13E9FA14A}" srcOrd="0" destOrd="0" presId="urn:microsoft.com/office/officeart/2005/8/layout/default#2"/>
    <dgm:cxn modelId="{DC33E752-D6F2-4614-9561-FA0AEE75E2F1}" type="presParOf" srcId="{B0398DAC-8837-4548-BA3D-6683B5C70760}" destId="{15014203-C87B-4B1E-AFA1-77CCE41D2437}" srcOrd="1" destOrd="0" presId="urn:microsoft.com/office/officeart/2005/8/layout/default#2"/>
    <dgm:cxn modelId="{F9F0B955-585B-4A92-AEAC-49DFD8F9D287}" type="presParOf" srcId="{B0398DAC-8837-4548-BA3D-6683B5C70760}" destId="{69436154-B34F-455C-8932-046817012532}" srcOrd="2" destOrd="0" presId="urn:microsoft.com/office/officeart/2005/8/layout/default#2"/>
    <dgm:cxn modelId="{78E1AC0F-4180-4C4C-B210-615E5E464842}" type="presParOf" srcId="{B0398DAC-8837-4548-BA3D-6683B5C70760}" destId="{B3DAE894-0B7C-4A2E-BB13-247C9139CDDD}" srcOrd="3" destOrd="0" presId="urn:microsoft.com/office/officeart/2005/8/layout/default#2"/>
    <dgm:cxn modelId="{8DD68F9D-0E67-4EEB-A9E5-8CB0018039F3}" type="presParOf" srcId="{B0398DAC-8837-4548-BA3D-6683B5C70760}" destId="{68AA568E-35F9-41DA-9A4E-2931FA055ED9}" srcOrd="4" destOrd="0" presId="urn:microsoft.com/office/officeart/2005/8/layout/default#2"/>
    <dgm:cxn modelId="{5102757E-5E94-4698-B01C-434F96321871}" type="presParOf" srcId="{B0398DAC-8837-4548-BA3D-6683B5C70760}" destId="{3A2B2D3E-2F4B-4131-9713-062BC6D288D4}" srcOrd="5" destOrd="0" presId="urn:microsoft.com/office/officeart/2005/8/layout/default#2"/>
    <dgm:cxn modelId="{99A5F2E1-A33A-4535-AE16-A9DBAE49DDB0}" type="presParOf" srcId="{B0398DAC-8837-4548-BA3D-6683B5C70760}" destId="{49C4D1FF-73E9-4782-B806-DD4297993855}" srcOrd="6" destOrd="0" presId="urn:microsoft.com/office/officeart/2005/8/layout/defaul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890E486-D4D9-4D44-8338-D935053B3C91}">
      <dsp:nvSpPr>
        <dsp:cNvPr id="0" name=""/>
        <dsp:cNvSpPr/>
      </dsp:nvSpPr>
      <dsp:spPr>
        <a:xfrm>
          <a:off x="2272254" y="70398"/>
          <a:ext cx="3441953" cy="2242544"/>
        </a:xfrm>
        <a:prstGeom prst="rect">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Que somos un solo movimiento en todos los sectores, en todas las Diócesis y en toda la República.</a:t>
          </a:r>
        </a:p>
      </dsp:txBody>
      <dsp:txXfrm>
        <a:off x="2272254" y="70398"/>
        <a:ext cx="3441953" cy="2242544"/>
      </dsp:txXfrm>
    </dsp:sp>
    <dsp:sp modelId="{24F03AA3-07A8-4739-B288-A58CEFEB7F6E}">
      <dsp:nvSpPr>
        <dsp:cNvPr id="0" name=""/>
        <dsp:cNvSpPr/>
      </dsp:nvSpPr>
      <dsp:spPr>
        <a:xfrm>
          <a:off x="6915831" y="77559"/>
          <a:ext cx="2962224" cy="2149343"/>
        </a:xfrm>
        <a:prstGeom prst="rect">
          <a:avLst/>
        </a:prstGeom>
        <a:solidFill>
          <a:schemeClr val="accent5">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Que el movimiento debe vivir constantemente el espíritu del servicio</a:t>
          </a:r>
        </a:p>
      </dsp:txBody>
      <dsp:txXfrm>
        <a:off x="6915831" y="77559"/>
        <a:ext cx="2962224" cy="2149343"/>
      </dsp:txXfrm>
    </dsp:sp>
    <dsp:sp modelId="{C7EAA5C0-C1FA-47E8-9BF5-B14335E1FBB9}">
      <dsp:nvSpPr>
        <dsp:cNvPr id="0" name=""/>
        <dsp:cNvSpPr/>
      </dsp:nvSpPr>
      <dsp:spPr>
        <a:xfrm>
          <a:off x="2081825" y="2602884"/>
          <a:ext cx="3995120" cy="2149343"/>
        </a:xfrm>
        <a:prstGeom prst="rect">
          <a:avLst/>
        </a:prstGeom>
        <a:solidFill>
          <a:schemeClr val="bg1">
            <a:lumMod val="75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Que todos somos responsables de que el MFC se forme en el servicio desde la base, es decir desde el equipo del CBF de primer nivel, hasta llegar al ECN.</a:t>
          </a:r>
        </a:p>
      </dsp:txBody>
      <dsp:txXfrm>
        <a:off x="2081825" y="2602884"/>
        <a:ext cx="3995120" cy="2149343"/>
      </dsp:txXfrm>
    </dsp:sp>
    <dsp:sp modelId="{3E9EF020-5D93-4593-AF4B-3C2A0FE3D880}">
      <dsp:nvSpPr>
        <dsp:cNvPr id="0" name=""/>
        <dsp:cNvSpPr/>
      </dsp:nvSpPr>
      <dsp:spPr>
        <a:xfrm>
          <a:off x="6684635" y="2366986"/>
          <a:ext cx="3420012" cy="2601442"/>
        </a:xfrm>
        <a:prstGeom prst="rect">
          <a:avLst/>
        </a:prstGeom>
        <a:solidFill>
          <a:schemeClr val="bg2">
            <a:lumMod val="9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Que somos corresponsables de que </a:t>
          </a:r>
          <a:r>
            <a:rPr lang="es-MX" sz="2400" b="1" kern="1200" dirty="0" smtClean="0">
              <a:solidFill>
                <a:schemeClr val="tx1"/>
              </a:solidFill>
            </a:rPr>
            <a:t>crezcan </a:t>
          </a:r>
          <a:r>
            <a:rPr lang="es-MX" sz="2400" b="1" kern="1200" dirty="0">
              <a:solidFill>
                <a:schemeClr val="tx1"/>
              </a:solidFill>
            </a:rPr>
            <a:t>y </a:t>
          </a:r>
          <a:r>
            <a:rPr lang="es-MX" sz="2400" b="1" kern="1200" dirty="0" smtClean="0">
              <a:solidFill>
                <a:schemeClr val="tx1"/>
              </a:solidFill>
            </a:rPr>
            <a:t>funcionen </a:t>
          </a:r>
          <a:r>
            <a:rPr lang="es-MX" sz="2400" b="1" kern="1200" dirty="0">
              <a:solidFill>
                <a:schemeClr val="tx1"/>
              </a:solidFill>
            </a:rPr>
            <a:t>nuestros servicios institucionales hasta dar los frutos que se esperan de él.</a:t>
          </a:r>
        </a:p>
      </dsp:txBody>
      <dsp:txXfrm>
        <a:off x="6684635" y="2366986"/>
        <a:ext cx="3420012" cy="260144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6D5519-53F5-41DD-B98C-DAF13E9FA14A}">
      <dsp:nvSpPr>
        <dsp:cNvPr id="0" name=""/>
        <dsp:cNvSpPr/>
      </dsp:nvSpPr>
      <dsp:spPr>
        <a:xfrm>
          <a:off x="0" y="174906"/>
          <a:ext cx="5028227" cy="2281274"/>
        </a:xfrm>
        <a:prstGeom prst="rect">
          <a:avLst/>
        </a:prstGeom>
        <a:solidFill>
          <a:schemeClr val="accent1">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Cumplir con nuestras funciones, para hacer eficaz nuestro cometido.</a:t>
          </a:r>
        </a:p>
      </dsp:txBody>
      <dsp:txXfrm>
        <a:off x="0" y="174906"/>
        <a:ext cx="5028227" cy="2281274"/>
      </dsp:txXfrm>
    </dsp:sp>
    <dsp:sp modelId="{69436154-B34F-455C-8932-046817012532}">
      <dsp:nvSpPr>
        <dsp:cNvPr id="0" name=""/>
        <dsp:cNvSpPr/>
      </dsp:nvSpPr>
      <dsp:spPr>
        <a:xfrm>
          <a:off x="5671484" y="257309"/>
          <a:ext cx="5737920" cy="2079366"/>
        </a:xfrm>
        <a:prstGeom prst="rect">
          <a:avLst/>
        </a:prstGeom>
        <a:solidFill>
          <a:schemeClr val="accent3">
            <a:lumMod val="20000"/>
            <a:lumOff val="8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Distinguir con claridad las funciones de nuestra área, de las actividades propias de ellas.</a:t>
          </a:r>
        </a:p>
      </dsp:txBody>
      <dsp:txXfrm>
        <a:off x="5671484" y="257309"/>
        <a:ext cx="5737920" cy="2079366"/>
      </dsp:txXfrm>
    </dsp:sp>
    <dsp:sp modelId="{68AA568E-35F9-41DA-9A4E-2931FA055ED9}">
      <dsp:nvSpPr>
        <dsp:cNvPr id="0" name=""/>
        <dsp:cNvSpPr/>
      </dsp:nvSpPr>
      <dsp:spPr>
        <a:xfrm>
          <a:off x="5982137" y="2725805"/>
          <a:ext cx="5356398" cy="2107616"/>
        </a:xfrm>
        <a:prstGeom prst="rect">
          <a:avLst/>
        </a:prstGeom>
        <a:solidFill>
          <a:schemeClr val="accent2">
            <a:lumMod val="40000"/>
            <a:lumOff val="6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Promover el valor de servicio al interior de la Diócesis y  coordinar su ejecución de acuerdo a los lineamientos del MFC .</a:t>
          </a:r>
        </a:p>
      </dsp:txBody>
      <dsp:txXfrm>
        <a:off x="5982137" y="2725805"/>
        <a:ext cx="5356398" cy="2107616"/>
      </dsp:txXfrm>
    </dsp:sp>
    <dsp:sp modelId="{49C4D1FF-73E9-4782-B806-DD4297993855}">
      <dsp:nvSpPr>
        <dsp:cNvPr id="0" name=""/>
        <dsp:cNvSpPr/>
      </dsp:nvSpPr>
      <dsp:spPr>
        <a:xfrm>
          <a:off x="0" y="2665374"/>
          <a:ext cx="5379067" cy="2169150"/>
        </a:xfrm>
        <a:prstGeom prst="rect">
          <a:avLst/>
        </a:prstGeom>
        <a:solidFill>
          <a:srgbClr val="92D050"/>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es-MX" sz="2400" b="1" kern="1200" dirty="0">
              <a:solidFill>
                <a:schemeClr val="tx1"/>
              </a:solidFill>
            </a:rPr>
            <a:t>Brindar apoyo al servicio apostólico que se necesite dentro de la Pastoral Familiar Diocesana.</a:t>
          </a:r>
        </a:p>
      </dsp:txBody>
      <dsp:txXfrm>
        <a:off x="0" y="2665374"/>
        <a:ext cx="5379067" cy="2169150"/>
      </dsp:txXfrm>
    </dsp:sp>
  </dsp:spTree>
</dsp:drawing>
</file>

<file path=ppt/diagrams/layout1.xml><?xml version="1.0" encoding="utf-8"?>
<dgm:layoutDef xmlns:dgm="http://schemas.openxmlformats.org/drawingml/2006/diagram" xmlns:a="http://schemas.openxmlformats.org/drawingml/2006/main" uniqueId="urn:microsoft.com/office/officeart/2005/8/layout/default#1">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g>
</file>

<file path=ppt/media/image2.png>
</file>

<file path=ppt/media/image3.png>
</file>

<file path=ppt/media/image4.jpe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cs typeface="+mn-cs"/>
              </a:defRPr>
            </a:lvl1pPr>
          </a:lstStyle>
          <a:p>
            <a:pPr>
              <a:defRPr/>
            </a:pPr>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fontAlgn="auto">
              <a:spcBef>
                <a:spcPts val="0"/>
              </a:spcBef>
              <a:spcAft>
                <a:spcPts val="0"/>
              </a:spcAft>
              <a:defRPr sz="1200" smtClean="0">
                <a:latin typeface="+mn-lt"/>
                <a:cs typeface="+mn-cs"/>
              </a:defRPr>
            </a:lvl1pPr>
          </a:lstStyle>
          <a:p>
            <a:pPr>
              <a:defRPr/>
            </a:pPr>
            <a:fld id="{76A5EC9D-7E16-4A1B-BB5A-8A9ED6332C03}" type="datetimeFigureOut">
              <a:rPr lang="es-MX"/>
              <a:pPr>
                <a:defRPr/>
              </a:pPr>
              <a:t>17/09/2019</a:t>
            </a:fld>
            <a:endParaRPr lang="es-MX" dirty="0"/>
          </a:p>
        </p:txBody>
      </p:sp>
      <p:sp>
        <p:nvSpPr>
          <p:cNvPr id="4" name="3 Marcador de imagen de diapositiva"/>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s-MX" noProof="0"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s-ES" noProof="0"/>
              <a:t>Haga clic para modificar el estilo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MX" noProof="0"/>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cs typeface="+mn-cs"/>
              </a:defRPr>
            </a:lvl1pPr>
          </a:lstStyle>
          <a:p>
            <a:pPr>
              <a:defRPr/>
            </a:pPr>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fontAlgn="auto">
              <a:spcBef>
                <a:spcPts val="0"/>
              </a:spcBef>
              <a:spcAft>
                <a:spcPts val="0"/>
              </a:spcAft>
              <a:defRPr sz="1200" smtClean="0">
                <a:latin typeface="+mn-lt"/>
                <a:cs typeface="+mn-cs"/>
              </a:defRPr>
            </a:lvl1pPr>
          </a:lstStyle>
          <a:p>
            <a:pPr>
              <a:defRPr/>
            </a:pPr>
            <a:fld id="{79102B84-F21D-4A00-AC0D-FECF2E4F7B6F}" type="slidenum">
              <a:rPr lang="es-MX"/>
              <a:pPr>
                <a:defRPr/>
              </a:pPr>
              <a:t>‹Nº›</a:t>
            </a:fld>
            <a:endParaRPr lang="es-MX" dirty="0"/>
          </a:p>
        </p:txBody>
      </p:sp>
    </p:spTree>
    <p:extLst>
      <p:ext uri="{BB962C8B-B14F-4D97-AF65-F5344CB8AC3E}">
        <p14:creationId xmlns:p14="http://schemas.microsoft.com/office/powerpoint/2010/main" val="2534565824"/>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mn-lt"/>
        <a:ea typeface="+mn-ea"/>
        <a:cs typeface="+mn-cs"/>
      </a:defRPr>
    </a:lvl1pPr>
    <a:lvl2pPr marL="457200" algn="l" rtl="0" fontAlgn="base">
      <a:spcBef>
        <a:spcPct val="30000"/>
      </a:spcBef>
      <a:spcAft>
        <a:spcPct val="0"/>
      </a:spcAft>
      <a:defRPr sz="1200" kern="1200">
        <a:solidFill>
          <a:schemeClr val="tx1"/>
        </a:solidFill>
        <a:latin typeface="+mn-lt"/>
        <a:ea typeface="+mn-ea"/>
        <a:cs typeface="+mn-cs"/>
      </a:defRPr>
    </a:lvl2pPr>
    <a:lvl3pPr marL="914400" algn="l" rtl="0" fontAlgn="base">
      <a:spcBef>
        <a:spcPct val="30000"/>
      </a:spcBef>
      <a:spcAft>
        <a:spcPct val="0"/>
      </a:spcAft>
      <a:defRPr sz="1200" kern="1200">
        <a:solidFill>
          <a:schemeClr val="tx1"/>
        </a:solidFill>
        <a:latin typeface="+mn-lt"/>
        <a:ea typeface="+mn-ea"/>
        <a:cs typeface="+mn-cs"/>
      </a:defRPr>
    </a:lvl3pPr>
    <a:lvl4pPr marL="1371600" algn="l" rtl="0" fontAlgn="base">
      <a:spcBef>
        <a:spcPct val="30000"/>
      </a:spcBef>
      <a:spcAft>
        <a:spcPct val="0"/>
      </a:spcAft>
      <a:defRPr sz="1200" kern="1200">
        <a:solidFill>
          <a:schemeClr val="tx1"/>
        </a:solidFill>
        <a:latin typeface="+mn-lt"/>
        <a:ea typeface="+mn-ea"/>
        <a:cs typeface="+mn-cs"/>
      </a:defRPr>
    </a:lvl4pPr>
    <a:lvl5pPr marL="1828800" algn="l" rtl="0" fontAlgn="base">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1 Marcador de imagen de diapositiva"/>
          <p:cNvSpPr>
            <a:spLocks noGrp="1" noRot="1" noChangeAspect="1" noTextEdit="1"/>
          </p:cNvSpPr>
          <p:nvPr>
            <p:ph type="sldImg"/>
          </p:nvPr>
        </p:nvSpPr>
        <p:spPr bwMode="auto">
          <a:xfrm>
            <a:off x="381000" y="685800"/>
            <a:ext cx="60960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2163" name="2 Marcador de notas"/>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s-MX" dirty="0"/>
          </a:p>
        </p:txBody>
      </p:sp>
      <p:sp>
        <p:nvSpPr>
          <p:cNvPr id="92164" name="3 Marcador de número de diapositiva"/>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fontAlgn="base">
              <a:spcBef>
                <a:spcPct val="0"/>
              </a:spcBef>
              <a:spcAft>
                <a:spcPct val="0"/>
              </a:spcAft>
              <a:defRPr>
                <a:solidFill>
                  <a:schemeClr val="tx1"/>
                </a:solidFill>
                <a:latin typeface="Calibri" pitchFamily="34" charset="0"/>
              </a:defRPr>
            </a:lvl6pPr>
            <a:lvl7pPr marL="2971800" indent="-228600" fontAlgn="base">
              <a:spcBef>
                <a:spcPct val="0"/>
              </a:spcBef>
              <a:spcAft>
                <a:spcPct val="0"/>
              </a:spcAft>
              <a:defRPr>
                <a:solidFill>
                  <a:schemeClr val="tx1"/>
                </a:solidFill>
                <a:latin typeface="Calibri" pitchFamily="34" charset="0"/>
              </a:defRPr>
            </a:lvl7pPr>
            <a:lvl8pPr marL="3429000" indent="-228600" fontAlgn="base">
              <a:spcBef>
                <a:spcPct val="0"/>
              </a:spcBef>
              <a:spcAft>
                <a:spcPct val="0"/>
              </a:spcAft>
              <a:defRPr>
                <a:solidFill>
                  <a:schemeClr val="tx1"/>
                </a:solidFill>
                <a:latin typeface="Calibri" pitchFamily="34" charset="0"/>
              </a:defRPr>
            </a:lvl8pPr>
            <a:lvl9pPr marL="3886200" indent="-228600" fontAlgn="base">
              <a:spcBef>
                <a:spcPct val="0"/>
              </a:spcBef>
              <a:spcAft>
                <a:spcPct val="0"/>
              </a:spcAft>
              <a:defRPr>
                <a:solidFill>
                  <a:schemeClr val="tx1"/>
                </a:solidFill>
                <a:latin typeface="Calibri" pitchFamily="34" charset="0"/>
              </a:defRPr>
            </a:lvl9pPr>
          </a:lstStyle>
          <a:p>
            <a:pPr fontAlgn="base">
              <a:spcBef>
                <a:spcPct val="0"/>
              </a:spcBef>
              <a:spcAft>
                <a:spcPct val="0"/>
              </a:spcAft>
            </a:pPr>
            <a:fld id="{37ACEB62-FD66-49C3-93CA-76B3A28BCFAC}" type="slidenum">
              <a:rPr lang="es-MX"/>
              <a:pPr fontAlgn="base">
                <a:spcBef>
                  <a:spcPct val="0"/>
                </a:spcBef>
                <a:spcAft>
                  <a:spcPct val="0"/>
                </a:spcAft>
              </a:pPr>
              <a:t>1</a:t>
            </a:fld>
            <a:endParaRPr lang="es-MX" dirty="0"/>
          </a:p>
        </p:txBody>
      </p:sp>
    </p:spTree>
    <p:extLst>
      <p:ext uri="{BB962C8B-B14F-4D97-AF65-F5344CB8AC3E}">
        <p14:creationId xmlns:p14="http://schemas.microsoft.com/office/powerpoint/2010/main" val="29572005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pPr>
              <a:defRPr/>
            </a:pPr>
            <a:fld id="{79102B84-F21D-4A00-AC0D-FECF2E4F7B6F}" type="slidenum">
              <a:rPr lang="es-MX" smtClean="0"/>
              <a:pPr>
                <a:defRPr/>
              </a:pPr>
              <a:t>3</a:t>
            </a:fld>
            <a:endParaRPr lang="es-MX" dirty="0"/>
          </a:p>
        </p:txBody>
      </p:sp>
    </p:spTree>
    <p:extLst>
      <p:ext uri="{BB962C8B-B14F-4D97-AF65-F5344CB8AC3E}">
        <p14:creationId xmlns:p14="http://schemas.microsoft.com/office/powerpoint/2010/main" val="38056681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pPr algn="just"/>
            <a:endParaRPr lang="es-MX" dirty="0"/>
          </a:p>
        </p:txBody>
      </p:sp>
      <p:sp>
        <p:nvSpPr>
          <p:cNvPr id="4" name="3 Marcador de número de diapositiva"/>
          <p:cNvSpPr>
            <a:spLocks noGrp="1"/>
          </p:cNvSpPr>
          <p:nvPr>
            <p:ph type="sldNum" sz="quarter" idx="10"/>
          </p:nvPr>
        </p:nvSpPr>
        <p:spPr/>
        <p:txBody>
          <a:bodyPr/>
          <a:lstStyle/>
          <a:p>
            <a:pPr>
              <a:defRPr/>
            </a:pPr>
            <a:fld id="{79102B84-F21D-4A00-AC0D-FECF2E4F7B6F}" type="slidenum">
              <a:rPr lang="es-MX" smtClean="0"/>
              <a:pPr>
                <a:defRPr/>
              </a:pPr>
              <a:t>18</a:t>
            </a:fld>
            <a:endParaRPr lang="es-MX" dirty="0"/>
          </a:p>
        </p:txBody>
      </p:sp>
    </p:spTree>
    <p:extLst>
      <p:ext uri="{BB962C8B-B14F-4D97-AF65-F5344CB8AC3E}">
        <p14:creationId xmlns:p14="http://schemas.microsoft.com/office/powerpoint/2010/main" val="1822187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914401" y="2130426"/>
            <a:ext cx="10363200" cy="1470025"/>
          </a:xfrm>
        </p:spPr>
        <p:txBody>
          <a:bodyPr/>
          <a:lstStyle/>
          <a:p>
            <a:r>
              <a:rPr lang="es-ES" smtClean="0"/>
              <a:t>Haga clic para modificar el estilo de título del patrón</a:t>
            </a:r>
            <a:endParaRPr lang="es-MX"/>
          </a:p>
        </p:txBody>
      </p:sp>
      <p:sp>
        <p:nvSpPr>
          <p:cNvPr id="3" name="2 Subtítulo"/>
          <p:cNvSpPr>
            <a:spLocks noGrp="1"/>
          </p:cNvSpPr>
          <p:nvPr>
            <p:ph type="subTitle" idx="1"/>
          </p:nvPr>
        </p:nvSpPr>
        <p:spPr>
          <a:xfrm>
            <a:off x="1828801" y="3886200"/>
            <a:ext cx="8534400" cy="1752600"/>
          </a:xfrm>
        </p:spPr>
        <p:txBody>
          <a:bodyPr/>
          <a:lstStyle>
            <a:lvl1pPr marL="0" indent="0" algn="ctr">
              <a:buNone/>
              <a:defRPr>
                <a:solidFill>
                  <a:schemeClr val="tx1">
                    <a:tint val="75000"/>
                  </a:schemeClr>
                </a:solidFill>
              </a:defRPr>
            </a:lvl1pPr>
            <a:lvl2pPr marL="544251" indent="0" algn="ctr">
              <a:buNone/>
              <a:defRPr>
                <a:solidFill>
                  <a:schemeClr val="tx1">
                    <a:tint val="75000"/>
                  </a:schemeClr>
                </a:solidFill>
              </a:defRPr>
            </a:lvl2pPr>
            <a:lvl3pPr marL="1088502" indent="0" algn="ctr">
              <a:buNone/>
              <a:defRPr>
                <a:solidFill>
                  <a:schemeClr val="tx1">
                    <a:tint val="75000"/>
                  </a:schemeClr>
                </a:solidFill>
              </a:defRPr>
            </a:lvl3pPr>
            <a:lvl4pPr marL="1632753" indent="0" algn="ctr">
              <a:buNone/>
              <a:defRPr>
                <a:solidFill>
                  <a:schemeClr val="tx1">
                    <a:tint val="75000"/>
                  </a:schemeClr>
                </a:solidFill>
              </a:defRPr>
            </a:lvl4pPr>
            <a:lvl5pPr marL="2177004" indent="0" algn="ctr">
              <a:buNone/>
              <a:defRPr>
                <a:solidFill>
                  <a:schemeClr val="tx1">
                    <a:tint val="75000"/>
                  </a:schemeClr>
                </a:solidFill>
              </a:defRPr>
            </a:lvl5pPr>
            <a:lvl6pPr marL="2721254" indent="0" algn="ctr">
              <a:buNone/>
              <a:defRPr>
                <a:solidFill>
                  <a:schemeClr val="tx1">
                    <a:tint val="75000"/>
                  </a:schemeClr>
                </a:solidFill>
              </a:defRPr>
            </a:lvl6pPr>
            <a:lvl7pPr marL="3265505" indent="0" algn="ctr">
              <a:buNone/>
              <a:defRPr>
                <a:solidFill>
                  <a:schemeClr val="tx1">
                    <a:tint val="75000"/>
                  </a:schemeClr>
                </a:solidFill>
              </a:defRPr>
            </a:lvl7pPr>
            <a:lvl8pPr marL="3809756" indent="0" algn="ctr">
              <a:buNone/>
              <a:defRPr>
                <a:solidFill>
                  <a:schemeClr val="tx1">
                    <a:tint val="75000"/>
                  </a:schemeClr>
                </a:solidFill>
              </a:defRPr>
            </a:lvl8pPr>
            <a:lvl9pPr marL="4354007" indent="0" algn="ctr">
              <a:buNone/>
              <a:defRPr>
                <a:solidFill>
                  <a:schemeClr val="tx1">
                    <a:tint val="75000"/>
                  </a:schemeClr>
                </a:solidFill>
              </a:defRPr>
            </a:lvl9pPr>
          </a:lstStyle>
          <a:p>
            <a:r>
              <a:rPr lang="es-ES" smtClean="0"/>
              <a:t>Haga clic para modificar el estilo de subtítulo del patrón</a:t>
            </a:r>
            <a:endParaRPr lang="es-MX"/>
          </a:p>
        </p:txBody>
      </p:sp>
      <p:sp>
        <p:nvSpPr>
          <p:cNvPr id="4" name="3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40770730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pPr>
              <a:defRPr/>
            </a:pPr>
            <a:fld id="{78256110-5D3B-424D-9828-DC11167942F9}" type="datetime1">
              <a:rPr lang="es-ES" smtClean="0"/>
              <a:pPr>
                <a:defRPr/>
              </a:pPr>
              <a:t>17/09/2019</a:t>
            </a:fld>
            <a:endParaRPr lang="es-ES" dirty="0"/>
          </a:p>
        </p:txBody>
      </p:sp>
      <p:sp>
        <p:nvSpPr>
          <p:cNvPr id="5" name="4 Marcador de pie de página"/>
          <p:cNvSpPr>
            <a:spLocks noGrp="1"/>
          </p:cNvSpPr>
          <p:nvPr>
            <p:ph type="ftr" sz="quarter" idx="11"/>
          </p:nvPr>
        </p:nvSpPr>
        <p:spPr/>
        <p:txBody>
          <a:bodyPr/>
          <a:lstStyle/>
          <a:p>
            <a:pPr>
              <a:defRPr/>
            </a:pPr>
            <a:endParaRPr lang="es-ES" dirty="0"/>
          </a:p>
        </p:txBody>
      </p:sp>
      <p:sp>
        <p:nvSpPr>
          <p:cNvPr id="6" name="5 Marcador de número de diapositiva"/>
          <p:cNvSpPr>
            <a:spLocks noGrp="1"/>
          </p:cNvSpPr>
          <p:nvPr>
            <p:ph type="sldNum" sz="quarter" idx="12"/>
          </p:nvPr>
        </p:nvSpPr>
        <p:spPr/>
        <p:txBody>
          <a:bodyPr/>
          <a:lstStyle/>
          <a:p>
            <a:pPr>
              <a:defRPr/>
            </a:pPr>
            <a:fld id="{20E23C41-3A3F-4E00-87E9-AD4CEC2B26A4}" type="slidenum">
              <a:rPr lang="es-ES" smtClean="0"/>
              <a:pPr>
                <a:defRPr/>
              </a:pPr>
              <a:t>‹Nº›</a:t>
            </a:fld>
            <a:endParaRPr lang="es-ES" dirty="0"/>
          </a:p>
        </p:txBody>
      </p:sp>
    </p:spTree>
    <p:extLst>
      <p:ext uri="{BB962C8B-B14F-4D97-AF65-F5344CB8AC3E}">
        <p14:creationId xmlns:p14="http://schemas.microsoft.com/office/powerpoint/2010/main" val="24374110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8839200" y="274638"/>
            <a:ext cx="2743200" cy="5851525"/>
          </a:xfrm>
        </p:spPr>
        <p:txBody>
          <a:bodyPr vert="eaVert"/>
          <a:lstStyle/>
          <a:p>
            <a:r>
              <a:rPr lang="es-ES" smtClean="0"/>
              <a:t>Haga clic para modificar el estilo de título del patrón</a:t>
            </a:r>
            <a:endParaRPr lang="es-MX"/>
          </a:p>
        </p:txBody>
      </p:sp>
      <p:sp>
        <p:nvSpPr>
          <p:cNvPr id="3" name="2 Marcador de texto vertical"/>
          <p:cNvSpPr>
            <a:spLocks noGrp="1"/>
          </p:cNvSpPr>
          <p:nvPr>
            <p:ph type="body" orient="vert" idx="1"/>
          </p:nvPr>
        </p:nvSpPr>
        <p:spPr>
          <a:xfrm>
            <a:off x="609601" y="274638"/>
            <a:ext cx="8026400" cy="5851525"/>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pPr>
              <a:defRPr/>
            </a:pPr>
            <a:fld id="{B7AF0C0B-1B1C-4F9A-B56C-282CF3D1F5BD}" type="datetime1">
              <a:rPr lang="es-ES" smtClean="0"/>
              <a:pPr>
                <a:defRPr/>
              </a:pPr>
              <a:t>17/09/2019</a:t>
            </a:fld>
            <a:endParaRPr lang="es-ES" dirty="0"/>
          </a:p>
        </p:txBody>
      </p:sp>
      <p:sp>
        <p:nvSpPr>
          <p:cNvPr id="5" name="4 Marcador de pie de página"/>
          <p:cNvSpPr>
            <a:spLocks noGrp="1"/>
          </p:cNvSpPr>
          <p:nvPr>
            <p:ph type="ftr" sz="quarter" idx="11"/>
          </p:nvPr>
        </p:nvSpPr>
        <p:spPr/>
        <p:txBody>
          <a:bodyPr/>
          <a:lstStyle/>
          <a:p>
            <a:pPr>
              <a:defRPr/>
            </a:pPr>
            <a:endParaRPr lang="es-ES" dirty="0"/>
          </a:p>
        </p:txBody>
      </p:sp>
      <p:sp>
        <p:nvSpPr>
          <p:cNvPr id="6" name="5 Marcador de número de diapositiva"/>
          <p:cNvSpPr>
            <a:spLocks noGrp="1"/>
          </p:cNvSpPr>
          <p:nvPr>
            <p:ph type="sldNum" sz="quarter" idx="12"/>
          </p:nvPr>
        </p:nvSpPr>
        <p:spPr/>
        <p:txBody>
          <a:bodyPr/>
          <a:lstStyle/>
          <a:p>
            <a:pPr>
              <a:defRPr/>
            </a:pPr>
            <a:fld id="{302D2265-2568-4CC5-A7A4-04A1CB34E655}" type="slidenum">
              <a:rPr lang="es-ES" smtClean="0"/>
              <a:pPr>
                <a:defRPr/>
              </a:pPr>
              <a:t>‹Nº›</a:t>
            </a:fld>
            <a:endParaRPr lang="es-ES" dirty="0"/>
          </a:p>
        </p:txBody>
      </p:sp>
    </p:spTree>
    <p:extLst>
      <p:ext uri="{BB962C8B-B14F-4D97-AF65-F5344CB8AC3E}">
        <p14:creationId xmlns:p14="http://schemas.microsoft.com/office/powerpoint/2010/main" val="3284008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Encabezado de sección">
    <p:spTree>
      <p:nvGrpSpPr>
        <p:cNvPr id="1" name=""/>
        <p:cNvGrpSpPr/>
        <p:nvPr/>
      </p:nvGrpSpPr>
      <p:grpSpPr>
        <a:xfrm>
          <a:off x="0" y="0"/>
          <a:ext cx="0" cy="0"/>
          <a:chOff x="0" y="0"/>
          <a:chExt cx="0" cy="0"/>
        </a:xfrm>
      </p:grpSpPr>
      <p:sp>
        <p:nvSpPr>
          <p:cNvPr id="7" name="Rectangle 6"/>
          <p:cNvSpPr/>
          <p:nvPr/>
        </p:nvSpPr>
        <p:spPr>
          <a:xfrm>
            <a:off x="3177"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7"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075253" y="149353"/>
            <a:ext cx="9912626" cy="606022"/>
          </a:xfrm>
        </p:spPr>
        <p:txBody>
          <a:bodyPr anchor="b" anchorCtr="0">
            <a:normAutofit/>
          </a:bodyPr>
          <a:lstStyle>
            <a:lvl1pPr>
              <a:lnSpc>
                <a:spcPct val="85000"/>
              </a:lnSpc>
              <a:defRPr sz="3200" b="1">
                <a:solidFill>
                  <a:schemeClr val="accent3"/>
                </a:solidFill>
              </a:defRPr>
            </a:lvl1pPr>
          </a:lstStyle>
          <a:p>
            <a:r>
              <a:rPr lang="es-ES"/>
              <a:t>Haga clic para modificar el estilo de título del patrón</a:t>
            </a:r>
            <a:endParaRPr lang="en-US" dirty="0"/>
          </a:p>
        </p:txBody>
      </p:sp>
      <p:sp>
        <p:nvSpPr>
          <p:cNvPr id="4" name="Date Placeholder 3"/>
          <p:cNvSpPr>
            <a:spLocks noGrp="1"/>
          </p:cNvSpPr>
          <p:nvPr>
            <p:ph type="dt" sz="half" idx="10"/>
          </p:nvPr>
        </p:nvSpPr>
        <p:spPr>
          <a:xfrm>
            <a:off x="1097282" y="6459787"/>
            <a:ext cx="2472271" cy="365125"/>
          </a:xfrm>
          <a:prstGeom prst="rect">
            <a:avLst/>
          </a:prstGeom>
        </p:spPr>
        <p:txBody>
          <a:bodyPr/>
          <a:lstStyle/>
          <a:p>
            <a:fld id="{89A02D52-A761-42AB-A840-4B4E87BD2C14}" type="datetimeFigureOut">
              <a:rPr lang="es-MX" smtClean="0"/>
              <a:pPr/>
              <a:t>17/09/2019</a:t>
            </a:fld>
            <a:endParaRPr lang="es-MX" dirty="0"/>
          </a:p>
        </p:txBody>
      </p:sp>
      <p:sp>
        <p:nvSpPr>
          <p:cNvPr id="5" name="Footer Placeholder 4"/>
          <p:cNvSpPr>
            <a:spLocks noGrp="1"/>
          </p:cNvSpPr>
          <p:nvPr>
            <p:ph type="ftr" sz="quarter" idx="11"/>
          </p:nvPr>
        </p:nvSpPr>
        <p:spPr>
          <a:xfrm>
            <a:off x="3686186" y="6459787"/>
            <a:ext cx="4822804" cy="365125"/>
          </a:xfrm>
          <a:prstGeom prst="rect">
            <a:avLst/>
          </a:prstGeom>
        </p:spPr>
        <p:txBody>
          <a:bodyPr/>
          <a:lstStyle/>
          <a:p>
            <a:endParaRPr lang="es-MX" dirty="0"/>
          </a:p>
        </p:txBody>
      </p:sp>
      <p:sp>
        <p:nvSpPr>
          <p:cNvPr id="6" name="Slide Number Placeholder 5"/>
          <p:cNvSpPr>
            <a:spLocks noGrp="1"/>
          </p:cNvSpPr>
          <p:nvPr>
            <p:ph type="sldNum" sz="quarter" idx="12"/>
          </p:nvPr>
        </p:nvSpPr>
        <p:spPr>
          <a:xfrm>
            <a:off x="9900460" y="6459787"/>
            <a:ext cx="1312025" cy="365125"/>
          </a:xfrm>
          <a:prstGeom prst="rect">
            <a:avLst/>
          </a:prstGeom>
        </p:spPr>
        <p:txBody>
          <a:bodyPr/>
          <a:lstStyle/>
          <a:p>
            <a:pPr>
              <a:defRPr/>
            </a:pPr>
            <a:fld id="{DDC119CA-2BA0-4A5B-88C6-E073166F7544}" type="slidenum">
              <a:rPr lang="es-ES" smtClean="0"/>
              <a:pPr>
                <a:defRPr/>
              </a:pPr>
              <a:t>‹Nº›</a:t>
            </a:fld>
            <a:endParaRPr lang="es-ES" dirty="0"/>
          </a:p>
        </p:txBody>
      </p:sp>
      <p:sp>
        <p:nvSpPr>
          <p:cNvPr id="10" name="Rectangle 15"/>
          <p:cNvSpPr/>
          <p:nvPr userDrawn="1"/>
        </p:nvSpPr>
        <p:spPr>
          <a:xfrm>
            <a:off x="-1" y="0"/>
            <a:ext cx="1800000" cy="6858000"/>
          </a:xfrm>
          <a:prstGeom prst="rect">
            <a:avLst/>
          </a:prstGeom>
          <a:solidFill>
            <a:srgbClr val="AA5640">
              <a:alpha val="7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dirty="0"/>
          </a:p>
        </p:txBody>
      </p:sp>
      <p:sp>
        <p:nvSpPr>
          <p:cNvPr id="11" name="CuadroTexto 10"/>
          <p:cNvSpPr txBox="1"/>
          <p:nvPr userDrawn="1"/>
        </p:nvSpPr>
        <p:spPr>
          <a:xfrm>
            <a:off x="1874291" y="6457311"/>
            <a:ext cx="10317709" cy="369332"/>
          </a:xfrm>
          <a:prstGeom prst="rect">
            <a:avLst/>
          </a:prstGeom>
          <a:noFill/>
        </p:spPr>
        <p:txBody>
          <a:bodyPr wrap="square" rtlCol="0">
            <a:spAutoFit/>
          </a:bodyPr>
          <a:lstStyle/>
          <a:p>
            <a:pPr algn="ctr"/>
            <a:r>
              <a:rPr lang="es-MX" sz="1800" b="1" i="1" dirty="0">
                <a:solidFill>
                  <a:schemeClr val="bg1"/>
                </a:solidFill>
                <a:latin typeface="Palatino Linotype" panose="02040502050505030304" pitchFamily="18" charset="0"/>
              </a:rPr>
              <a:t>“Familias iluminadas por el Espíritu Santo: testimonio de fe, esperanza y misericordia”</a:t>
            </a:r>
          </a:p>
        </p:txBody>
      </p:sp>
    </p:spTree>
    <p:extLst>
      <p:ext uri="{BB962C8B-B14F-4D97-AF65-F5344CB8AC3E}">
        <p14:creationId xmlns:p14="http://schemas.microsoft.com/office/powerpoint/2010/main" val="425691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olo el título">
    <p:spTree>
      <p:nvGrpSpPr>
        <p:cNvPr id="1" name=""/>
        <p:cNvGrpSpPr/>
        <p:nvPr/>
      </p:nvGrpSpPr>
      <p:grpSpPr>
        <a:xfrm>
          <a:off x="0" y="0"/>
          <a:ext cx="0" cy="0"/>
          <a:chOff x="0" y="0"/>
          <a:chExt cx="0" cy="0"/>
        </a:xfrm>
      </p:grpSpPr>
      <p:grpSp>
        <p:nvGrpSpPr>
          <p:cNvPr id="6" name="Grupo 5"/>
          <p:cNvGrpSpPr/>
          <p:nvPr userDrawn="1"/>
        </p:nvGrpSpPr>
        <p:grpSpPr>
          <a:xfrm>
            <a:off x="2729" y="5287"/>
            <a:ext cx="12207795" cy="612000"/>
            <a:chOff x="2731" y="190349"/>
            <a:chExt cx="11300921" cy="612000"/>
          </a:xfrm>
        </p:grpSpPr>
        <p:sp>
          <p:nvSpPr>
            <p:cNvPr id="7" name="Rectángulo 6"/>
            <p:cNvSpPr/>
            <p:nvPr userDrawn="1"/>
          </p:nvSpPr>
          <p:spPr>
            <a:xfrm rot="10800000">
              <a:off x="7512648" y="190349"/>
              <a:ext cx="3791004" cy="612000"/>
            </a:xfrm>
            <a:prstGeom prst="rect">
              <a:avLst/>
            </a:prstGeom>
            <a:gradFill flip="none" rotWithShape="1">
              <a:gsLst>
                <a:gs pos="0">
                  <a:schemeClr val="accent2">
                    <a:lumMod val="75000"/>
                  </a:schemeClr>
                </a:gs>
                <a:gs pos="52000">
                  <a:srgbClr val="CF4E1B"/>
                </a:gs>
              </a:gsLst>
              <a:lin ang="156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sp>
          <p:nvSpPr>
            <p:cNvPr id="8" name="Rectángulo 7"/>
            <p:cNvSpPr/>
            <p:nvPr userDrawn="1"/>
          </p:nvSpPr>
          <p:spPr>
            <a:xfrm>
              <a:off x="2731" y="190349"/>
              <a:ext cx="3146869" cy="612000"/>
            </a:xfrm>
            <a:prstGeom prst="rect">
              <a:avLst/>
            </a:prstGeom>
            <a:gradFill flip="none" rotWithShape="1">
              <a:gsLst>
                <a:gs pos="0">
                  <a:schemeClr val="accent2">
                    <a:lumMod val="75000"/>
                  </a:schemeClr>
                </a:gs>
                <a:gs pos="52000">
                  <a:srgbClr val="CF4E1B"/>
                </a:gs>
              </a:gsLst>
              <a:lin ang="48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dirty="0"/>
            </a:p>
          </p:txBody>
        </p:sp>
        <p:pic>
          <p:nvPicPr>
            <p:cNvPr id="9" name="Imagen 8"/>
            <p:cNvPicPr>
              <a:picLocks noChangeAspect="1"/>
            </p:cNvPicPr>
            <p:nvPr userDrawn="1"/>
          </p:nvPicPr>
          <p:blipFill rotWithShape="1">
            <a:blip r:embed="rId2" cstate="email">
              <a:extLst>
                <a:ext uri="{BEBA8EAE-BF5A-486C-A8C5-ECC9F3942E4B}">
                  <a14:imgProps xmlns:a14="http://schemas.microsoft.com/office/drawing/2010/main">
                    <a14:imgLayer r:embed="rId3">
                      <a14:imgEffect>
                        <a14:colorTemperature colorTemp="7200"/>
                      </a14:imgEffect>
                      <a14:imgEffect>
                        <a14:saturation sat="110000"/>
                      </a14:imgEffect>
                      <a14:imgEffect>
                        <a14:brightnessContrast bright="-5000" contrast="10000"/>
                      </a14:imgEffect>
                    </a14:imgLayer>
                  </a14:imgProps>
                </a:ext>
                <a:ext uri="{28A0092B-C50C-407E-A947-70E740481C1C}">
                  <a14:useLocalDpi xmlns:a14="http://schemas.microsoft.com/office/drawing/2010/main"/>
                </a:ext>
              </a:extLst>
            </a:blip>
            <a:srcRect l="3333" t="3757" r="5208" b="84396"/>
            <a:stretch/>
          </p:blipFill>
          <p:spPr>
            <a:xfrm>
              <a:off x="2062599" y="190349"/>
              <a:ext cx="7193478" cy="612000"/>
            </a:xfrm>
            <a:prstGeom prst="rect">
              <a:avLst/>
            </a:prstGeom>
          </p:spPr>
        </p:pic>
      </p:grpSp>
      <p:sp>
        <p:nvSpPr>
          <p:cNvPr id="10" name="Rectangle 4"/>
          <p:cNvSpPr/>
          <p:nvPr userDrawn="1"/>
        </p:nvSpPr>
        <p:spPr>
          <a:xfrm>
            <a:off x="3177" y="6498251"/>
            <a:ext cx="12188825" cy="360000"/>
          </a:xfrm>
          <a:prstGeom prst="rect">
            <a:avLst/>
          </a:prstGeom>
          <a:solidFill>
            <a:srgbClr val="FFB51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5"/>
          <p:cNvSpPr/>
          <p:nvPr userDrawn="1"/>
        </p:nvSpPr>
        <p:spPr>
          <a:xfrm>
            <a:off x="11991" y="6431192"/>
            <a:ext cx="12168000" cy="64008"/>
          </a:xfrm>
          <a:prstGeom prst="rect">
            <a:avLst/>
          </a:prstGeom>
          <a:solidFill>
            <a:srgbClr val="FF000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sp>
      <p:cxnSp>
        <p:nvCxnSpPr>
          <p:cNvPr id="12" name="Conector recto 11"/>
          <p:cNvCxnSpPr/>
          <p:nvPr userDrawn="1"/>
        </p:nvCxnSpPr>
        <p:spPr>
          <a:xfrm>
            <a:off x="11991" y="6495086"/>
            <a:ext cx="12168000" cy="0"/>
          </a:xfrm>
          <a:prstGeom prst="line">
            <a:avLst/>
          </a:prstGeom>
          <a:ln w="28575">
            <a:solidFill>
              <a:schemeClr val="accent6">
                <a:lumMod val="50000"/>
              </a:schemeClr>
            </a:solidFill>
          </a:ln>
        </p:spPr>
        <p:style>
          <a:lnRef idx="1">
            <a:schemeClr val="accent1"/>
          </a:lnRef>
          <a:fillRef idx="0">
            <a:schemeClr val="accent1"/>
          </a:fillRef>
          <a:effectRef idx="0">
            <a:schemeClr val="accent1"/>
          </a:effectRef>
          <a:fontRef idx="minor">
            <a:schemeClr val="tx1"/>
          </a:fontRef>
        </p:style>
      </p:cxnSp>
      <p:sp>
        <p:nvSpPr>
          <p:cNvPr id="13" name="CuadroTexto 12"/>
          <p:cNvSpPr txBox="1"/>
          <p:nvPr userDrawn="1"/>
        </p:nvSpPr>
        <p:spPr>
          <a:xfrm>
            <a:off x="77491" y="6500588"/>
            <a:ext cx="12060000" cy="369332"/>
          </a:xfrm>
          <a:prstGeom prst="rect">
            <a:avLst/>
          </a:prstGeom>
          <a:noFill/>
        </p:spPr>
        <p:txBody>
          <a:bodyPr wrap="square" rtlCol="0">
            <a:spAutoFit/>
          </a:bodyPr>
          <a:lstStyle/>
          <a:p>
            <a:pPr algn="ctr"/>
            <a:r>
              <a:rPr lang="es-MX" sz="1800" b="1" i="1" dirty="0">
                <a:solidFill>
                  <a:srgbClr val="392B1B"/>
                </a:solidFill>
                <a:latin typeface="Palatino Linotype" panose="02040502050505030304" pitchFamily="18" charset="0"/>
              </a:rPr>
              <a:t>“Familias iluminadas por el Espíritu Santo: testimonio de fe, esperanza y misericordia”</a:t>
            </a:r>
          </a:p>
        </p:txBody>
      </p:sp>
      <p:sp>
        <p:nvSpPr>
          <p:cNvPr id="14" name="Rectangle 7"/>
          <p:cNvSpPr/>
          <p:nvPr userDrawn="1"/>
        </p:nvSpPr>
        <p:spPr>
          <a:xfrm>
            <a:off x="0" y="648000"/>
            <a:ext cx="1440000" cy="5760000"/>
          </a:xfrm>
          <a:prstGeom prst="rect">
            <a:avLst/>
          </a:prstGeom>
          <a:solidFill>
            <a:srgbClr val="D74927"/>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8"/>
          <p:cNvSpPr/>
          <p:nvPr userDrawn="1"/>
        </p:nvSpPr>
        <p:spPr>
          <a:xfrm flipH="1">
            <a:off x="684150" y="648218"/>
            <a:ext cx="72000" cy="5760000"/>
          </a:xfrm>
          <a:prstGeom prst="rect">
            <a:avLst/>
          </a:prstGeom>
          <a:solidFill>
            <a:srgbClr val="FA910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rot="16200000">
            <a:off x="-2521542" y="3247034"/>
            <a:ext cx="5738067" cy="540000"/>
          </a:xfrm>
        </p:spPr>
        <p:txBody>
          <a:bodyPr>
            <a:normAutofit/>
          </a:bodyPr>
          <a:lstStyle>
            <a:lvl1pPr algn="ctr">
              <a:defRPr sz="3200" b="1">
                <a:solidFill>
                  <a:schemeClr val="bg1"/>
                </a:solidFill>
              </a:defRPr>
            </a:lvl1pPr>
          </a:lstStyle>
          <a:p>
            <a:r>
              <a:rPr lang="es-ES" dirty="0"/>
              <a:t>Haga clic para modificar el estilo de título del patrón</a:t>
            </a:r>
            <a:endParaRPr lang="en-US" dirty="0"/>
          </a:p>
        </p:txBody>
      </p:sp>
    </p:spTree>
    <p:extLst>
      <p:ext uri="{BB962C8B-B14F-4D97-AF65-F5344CB8AC3E}">
        <p14:creationId xmlns:p14="http://schemas.microsoft.com/office/powerpoint/2010/main" val="3182395724"/>
      </p:ext>
    </p:extLst>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2_En blanco">
    <p:spTree>
      <p:nvGrpSpPr>
        <p:cNvPr id="1" name=""/>
        <p:cNvGrpSpPr/>
        <p:nvPr/>
      </p:nvGrpSpPr>
      <p:grpSpPr>
        <a:xfrm>
          <a:off x="0" y="0"/>
          <a:ext cx="0" cy="0"/>
          <a:chOff x="0" y="0"/>
          <a:chExt cx="0" cy="0"/>
        </a:xfrm>
      </p:grpSpPr>
      <p:sp>
        <p:nvSpPr>
          <p:cNvPr id="10" name="Title 1"/>
          <p:cNvSpPr>
            <a:spLocks noGrp="1"/>
          </p:cNvSpPr>
          <p:nvPr>
            <p:ph type="title"/>
          </p:nvPr>
        </p:nvSpPr>
        <p:spPr>
          <a:xfrm rot="16200000">
            <a:off x="-2549295" y="2568612"/>
            <a:ext cx="5808277" cy="709688"/>
          </a:xfrm>
        </p:spPr>
        <p:txBody>
          <a:bodyPr anchor="t">
            <a:normAutofit/>
          </a:bodyPr>
          <a:lstStyle>
            <a:lvl1pPr>
              <a:defRPr sz="1800" b="1">
                <a:solidFill>
                  <a:schemeClr val="bg1"/>
                </a:solidFill>
                <a:effectLst>
                  <a:outerShdw blurRad="38100" dist="38100" dir="2700000" algn="tl">
                    <a:srgbClr val="000000">
                      <a:alpha val="43137"/>
                    </a:srgbClr>
                  </a:outerShdw>
                </a:effectLst>
                <a:latin typeface="Verdana" pitchFamily="34" charset="0"/>
                <a:ea typeface="Verdana" pitchFamily="34" charset="0"/>
                <a:cs typeface="Verdana" pitchFamily="34" charset="0"/>
              </a:defRPr>
            </a:lvl1pPr>
          </a:lstStyle>
          <a:p>
            <a:r>
              <a:rPr lang="es-MX" dirty="0"/>
              <a:t>Haga clic para modificar el estilo de título del patrón</a:t>
            </a:r>
          </a:p>
        </p:txBody>
      </p:sp>
      <p:sp>
        <p:nvSpPr>
          <p:cNvPr id="11" name="Date Placeholder 2"/>
          <p:cNvSpPr>
            <a:spLocks noGrp="1"/>
          </p:cNvSpPr>
          <p:nvPr>
            <p:ph type="dt" sz="half" idx="10"/>
          </p:nvPr>
        </p:nvSpPr>
        <p:spPr>
          <a:xfrm>
            <a:off x="5181600" y="6356353"/>
            <a:ext cx="1219200" cy="365125"/>
          </a:xfrm>
          <a:prstGeom prst="rect">
            <a:avLst/>
          </a:prstGeom>
        </p:spPr>
        <p:txBody>
          <a:bodyPr/>
          <a:lstStyle/>
          <a:p>
            <a:pPr>
              <a:defRPr/>
            </a:pPr>
            <a:fld id="{E4E71FC1-C408-4F5F-8C5A-B59C85B9CF10}" type="datetime1">
              <a:rPr lang="es-ES" smtClean="0"/>
              <a:pPr>
                <a:defRPr/>
              </a:pPr>
              <a:t>17/09/2019</a:t>
            </a:fld>
            <a:endParaRPr lang="es-ES" dirty="0"/>
          </a:p>
        </p:txBody>
      </p:sp>
      <p:sp>
        <p:nvSpPr>
          <p:cNvPr id="12" name="Footer Placeholder 3"/>
          <p:cNvSpPr>
            <a:spLocks noGrp="1"/>
          </p:cNvSpPr>
          <p:nvPr>
            <p:ph type="ftr" sz="quarter" idx="11"/>
          </p:nvPr>
        </p:nvSpPr>
        <p:spPr>
          <a:xfrm>
            <a:off x="6597653" y="6356353"/>
            <a:ext cx="3975100" cy="365125"/>
          </a:xfrm>
          <a:prstGeom prst="rect">
            <a:avLst/>
          </a:prstGeom>
        </p:spPr>
        <p:txBody>
          <a:bodyPr/>
          <a:lstStyle/>
          <a:p>
            <a:pPr>
              <a:defRPr/>
            </a:pPr>
            <a:endParaRPr lang="es-ES" dirty="0"/>
          </a:p>
        </p:txBody>
      </p:sp>
      <p:sp>
        <p:nvSpPr>
          <p:cNvPr id="13" name="Slide Number Placeholder 4"/>
          <p:cNvSpPr>
            <a:spLocks noGrp="1"/>
          </p:cNvSpPr>
          <p:nvPr>
            <p:ph type="sldNum" sz="quarter" idx="12"/>
          </p:nvPr>
        </p:nvSpPr>
        <p:spPr>
          <a:xfrm>
            <a:off x="10769601" y="6356353"/>
            <a:ext cx="609600" cy="365125"/>
          </a:xfrm>
          <a:prstGeom prst="rect">
            <a:avLst/>
          </a:prstGeom>
        </p:spPr>
        <p:txBody>
          <a:bodyPr/>
          <a:lstStyle/>
          <a:p>
            <a:pPr>
              <a:defRPr/>
            </a:pPr>
            <a:fld id="{0694C625-7573-4C9E-9BFD-0E6BFDD88D85}" type="slidenum">
              <a:rPr lang="es-ES" smtClean="0"/>
              <a:pPr>
                <a:defRPr/>
              </a:pPr>
              <a:t>‹Nº›</a:t>
            </a:fld>
            <a:endParaRPr lang="es-ES" dirty="0"/>
          </a:p>
        </p:txBody>
      </p:sp>
    </p:spTree>
    <p:extLst>
      <p:ext uri="{BB962C8B-B14F-4D97-AF65-F5344CB8AC3E}">
        <p14:creationId xmlns:p14="http://schemas.microsoft.com/office/powerpoint/2010/main" val="3126128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16176976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963085" y="4406900"/>
            <a:ext cx="10363200" cy="1362075"/>
          </a:xfrm>
        </p:spPr>
        <p:txBody>
          <a:bodyPr anchor="t"/>
          <a:lstStyle>
            <a:lvl1pPr algn="l">
              <a:defRPr sz="4800" b="1" cap="all"/>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963085" y="2906714"/>
            <a:ext cx="10363200" cy="1500187"/>
          </a:xfrm>
        </p:spPr>
        <p:txBody>
          <a:bodyPr anchor="b"/>
          <a:lstStyle>
            <a:lvl1pPr marL="0" indent="0">
              <a:buNone/>
              <a:defRPr sz="2400">
                <a:solidFill>
                  <a:schemeClr val="tx1">
                    <a:tint val="75000"/>
                  </a:schemeClr>
                </a:solidFill>
              </a:defRPr>
            </a:lvl1pPr>
            <a:lvl2pPr marL="544251" indent="0">
              <a:buNone/>
              <a:defRPr sz="2100">
                <a:solidFill>
                  <a:schemeClr val="tx1">
                    <a:tint val="75000"/>
                  </a:schemeClr>
                </a:solidFill>
              </a:defRPr>
            </a:lvl2pPr>
            <a:lvl3pPr marL="1088502" indent="0">
              <a:buNone/>
              <a:defRPr sz="1900">
                <a:solidFill>
                  <a:schemeClr val="tx1">
                    <a:tint val="75000"/>
                  </a:schemeClr>
                </a:solidFill>
              </a:defRPr>
            </a:lvl3pPr>
            <a:lvl4pPr marL="1632753" indent="0">
              <a:buNone/>
              <a:defRPr sz="1700">
                <a:solidFill>
                  <a:schemeClr val="tx1">
                    <a:tint val="75000"/>
                  </a:schemeClr>
                </a:solidFill>
              </a:defRPr>
            </a:lvl4pPr>
            <a:lvl5pPr marL="2177004" indent="0">
              <a:buNone/>
              <a:defRPr sz="1700">
                <a:solidFill>
                  <a:schemeClr val="tx1">
                    <a:tint val="75000"/>
                  </a:schemeClr>
                </a:solidFill>
              </a:defRPr>
            </a:lvl5pPr>
            <a:lvl6pPr marL="2721254" indent="0">
              <a:buNone/>
              <a:defRPr sz="1700">
                <a:solidFill>
                  <a:schemeClr val="tx1">
                    <a:tint val="75000"/>
                  </a:schemeClr>
                </a:solidFill>
              </a:defRPr>
            </a:lvl6pPr>
            <a:lvl7pPr marL="3265505" indent="0">
              <a:buNone/>
              <a:defRPr sz="1700">
                <a:solidFill>
                  <a:schemeClr val="tx1">
                    <a:tint val="75000"/>
                  </a:schemeClr>
                </a:solidFill>
              </a:defRPr>
            </a:lvl7pPr>
            <a:lvl8pPr marL="3809756" indent="0">
              <a:buNone/>
              <a:defRPr sz="1700">
                <a:solidFill>
                  <a:schemeClr val="tx1">
                    <a:tint val="75000"/>
                  </a:schemeClr>
                </a:solidFill>
              </a:defRPr>
            </a:lvl8pPr>
            <a:lvl9pPr marL="4354007" indent="0">
              <a:buNone/>
              <a:defRPr sz="1700">
                <a:solidFill>
                  <a:schemeClr val="tx1">
                    <a:tint val="75000"/>
                  </a:schemeClr>
                </a:solidFill>
              </a:defRPr>
            </a:lvl9pPr>
          </a:lstStyle>
          <a:p>
            <a:pPr lvl="0"/>
            <a:r>
              <a:rPr lang="es-ES" smtClean="0"/>
              <a:t>Haga clic para modificar el estilo de texto del patrón</a:t>
            </a:r>
          </a:p>
        </p:txBody>
      </p:sp>
      <p:sp>
        <p:nvSpPr>
          <p:cNvPr id="4" name="3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5" name="4 Marcador de pie de página"/>
          <p:cNvSpPr>
            <a:spLocks noGrp="1"/>
          </p:cNvSpPr>
          <p:nvPr>
            <p:ph type="ftr" sz="quarter" idx="11"/>
          </p:nvPr>
        </p:nvSpPr>
        <p:spPr/>
        <p:txBody>
          <a:bodyPr/>
          <a:lstStyle/>
          <a:p>
            <a:endParaRPr lang="es-MX"/>
          </a:p>
        </p:txBody>
      </p:sp>
      <p:sp>
        <p:nvSpPr>
          <p:cNvPr id="6" name="5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2973082884"/>
      </p:ext>
    </p:extLst>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contenido"/>
          <p:cNvSpPr>
            <a:spLocks noGrp="1"/>
          </p:cNvSpPr>
          <p:nvPr>
            <p:ph sz="half" idx="1"/>
          </p:nvPr>
        </p:nvSpPr>
        <p:spPr>
          <a:xfrm>
            <a:off x="609601" y="1600201"/>
            <a:ext cx="5384800" cy="4525963"/>
          </a:xfrm>
        </p:spPr>
        <p:txBody>
          <a:bodyPr/>
          <a:lstStyle>
            <a:lvl1pPr>
              <a:defRPr sz="3300"/>
            </a:lvl1pPr>
            <a:lvl2pPr>
              <a:defRPr sz="2900"/>
            </a:lvl2pPr>
            <a:lvl3pPr>
              <a:defRPr sz="2400"/>
            </a:lvl3pPr>
            <a:lvl4pPr>
              <a:defRPr sz="2100"/>
            </a:lvl4pPr>
            <a:lvl5pPr>
              <a:defRPr sz="2100"/>
            </a:lvl5pPr>
            <a:lvl6pPr>
              <a:defRPr sz="2100"/>
            </a:lvl6pPr>
            <a:lvl7pPr>
              <a:defRPr sz="2100"/>
            </a:lvl7pPr>
            <a:lvl8pPr>
              <a:defRPr sz="2100"/>
            </a:lvl8pPr>
            <a:lvl9pPr>
              <a:defRPr sz="21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contenido"/>
          <p:cNvSpPr>
            <a:spLocks noGrp="1"/>
          </p:cNvSpPr>
          <p:nvPr>
            <p:ph sz="half" idx="2"/>
          </p:nvPr>
        </p:nvSpPr>
        <p:spPr>
          <a:xfrm>
            <a:off x="6197600" y="1600201"/>
            <a:ext cx="5384800" cy="4525963"/>
          </a:xfrm>
        </p:spPr>
        <p:txBody>
          <a:bodyPr/>
          <a:lstStyle>
            <a:lvl1pPr>
              <a:defRPr sz="3300"/>
            </a:lvl1pPr>
            <a:lvl2pPr>
              <a:defRPr sz="2900"/>
            </a:lvl2pPr>
            <a:lvl3pPr>
              <a:defRPr sz="2400"/>
            </a:lvl3pPr>
            <a:lvl4pPr>
              <a:defRPr sz="2100"/>
            </a:lvl4pPr>
            <a:lvl5pPr>
              <a:defRPr sz="2100"/>
            </a:lvl5pPr>
            <a:lvl6pPr>
              <a:defRPr sz="2100"/>
            </a:lvl6pPr>
            <a:lvl7pPr>
              <a:defRPr sz="2100"/>
            </a:lvl7pPr>
            <a:lvl8pPr>
              <a:defRPr sz="2100"/>
            </a:lvl8pPr>
            <a:lvl9pPr>
              <a:defRPr sz="21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6" name="5 Marcador de pie de página"/>
          <p:cNvSpPr>
            <a:spLocks noGrp="1"/>
          </p:cNvSpPr>
          <p:nvPr>
            <p:ph type="ftr" sz="quarter" idx="11"/>
          </p:nvPr>
        </p:nvSpPr>
        <p:spPr/>
        <p:txBody>
          <a:bodyPr/>
          <a:lstStyle/>
          <a:p>
            <a:endParaRPr lang="es-MX"/>
          </a:p>
        </p:txBody>
      </p:sp>
      <p:sp>
        <p:nvSpPr>
          <p:cNvPr id="7" name="6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2656303823"/>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609600" y="1535113"/>
            <a:ext cx="5386917" cy="639762"/>
          </a:xfrm>
        </p:spPr>
        <p:txBody>
          <a:bodyPr anchor="b"/>
          <a:lstStyle>
            <a:lvl1pPr marL="0" indent="0">
              <a:buNone/>
              <a:defRPr sz="2900" b="1"/>
            </a:lvl1pPr>
            <a:lvl2pPr marL="544251" indent="0">
              <a:buNone/>
              <a:defRPr sz="2400" b="1"/>
            </a:lvl2pPr>
            <a:lvl3pPr marL="1088502" indent="0">
              <a:buNone/>
              <a:defRPr sz="2100" b="1"/>
            </a:lvl3pPr>
            <a:lvl4pPr marL="1632753" indent="0">
              <a:buNone/>
              <a:defRPr sz="1900" b="1"/>
            </a:lvl4pPr>
            <a:lvl5pPr marL="2177004" indent="0">
              <a:buNone/>
              <a:defRPr sz="1900" b="1"/>
            </a:lvl5pPr>
            <a:lvl6pPr marL="2721254" indent="0">
              <a:buNone/>
              <a:defRPr sz="1900" b="1"/>
            </a:lvl6pPr>
            <a:lvl7pPr marL="3265505" indent="0">
              <a:buNone/>
              <a:defRPr sz="1900" b="1"/>
            </a:lvl7pPr>
            <a:lvl8pPr marL="3809756" indent="0">
              <a:buNone/>
              <a:defRPr sz="1900" b="1"/>
            </a:lvl8pPr>
            <a:lvl9pPr marL="4354007" indent="0">
              <a:buNone/>
              <a:defRPr sz="1900" b="1"/>
            </a:lvl9pPr>
          </a:lstStyle>
          <a:p>
            <a:pPr lvl="0"/>
            <a:r>
              <a:rPr lang="es-ES" smtClean="0"/>
              <a:t>Haga clic para modificar el estilo de texto del patrón</a:t>
            </a:r>
          </a:p>
        </p:txBody>
      </p:sp>
      <p:sp>
        <p:nvSpPr>
          <p:cNvPr id="4" name="3 Marcador de contenido"/>
          <p:cNvSpPr>
            <a:spLocks noGrp="1"/>
          </p:cNvSpPr>
          <p:nvPr>
            <p:ph sz="half" idx="2"/>
          </p:nvPr>
        </p:nvSpPr>
        <p:spPr>
          <a:xfrm>
            <a:off x="609600" y="2174876"/>
            <a:ext cx="5386917" cy="3951288"/>
          </a:xfrm>
        </p:spPr>
        <p:txBody>
          <a:bodyPr/>
          <a:lstStyle>
            <a:lvl1pPr>
              <a:defRPr sz="29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5" name="4 Marcador de texto"/>
          <p:cNvSpPr>
            <a:spLocks noGrp="1"/>
          </p:cNvSpPr>
          <p:nvPr>
            <p:ph type="body" sz="quarter" idx="3"/>
          </p:nvPr>
        </p:nvSpPr>
        <p:spPr>
          <a:xfrm>
            <a:off x="6193367" y="1535113"/>
            <a:ext cx="5389033" cy="639762"/>
          </a:xfrm>
        </p:spPr>
        <p:txBody>
          <a:bodyPr anchor="b"/>
          <a:lstStyle>
            <a:lvl1pPr marL="0" indent="0">
              <a:buNone/>
              <a:defRPr sz="2900" b="1"/>
            </a:lvl1pPr>
            <a:lvl2pPr marL="544251" indent="0">
              <a:buNone/>
              <a:defRPr sz="2400" b="1"/>
            </a:lvl2pPr>
            <a:lvl3pPr marL="1088502" indent="0">
              <a:buNone/>
              <a:defRPr sz="2100" b="1"/>
            </a:lvl3pPr>
            <a:lvl4pPr marL="1632753" indent="0">
              <a:buNone/>
              <a:defRPr sz="1900" b="1"/>
            </a:lvl4pPr>
            <a:lvl5pPr marL="2177004" indent="0">
              <a:buNone/>
              <a:defRPr sz="1900" b="1"/>
            </a:lvl5pPr>
            <a:lvl6pPr marL="2721254" indent="0">
              <a:buNone/>
              <a:defRPr sz="1900" b="1"/>
            </a:lvl6pPr>
            <a:lvl7pPr marL="3265505" indent="0">
              <a:buNone/>
              <a:defRPr sz="1900" b="1"/>
            </a:lvl7pPr>
            <a:lvl8pPr marL="3809756" indent="0">
              <a:buNone/>
              <a:defRPr sz="1900" b="1"/>
            </a:lvl8pPr>
            <a:lvl9pPr marL="4354007" indent="0">
              <a:buNone/>
              <a:defRPr sz="1900" b="1"/>
            </a:lvl9pPr>
          </a:lstStyle>
          <a:p>
            <a:pPr lvl="0"/>
            <a:r>
              <a:rPr lang="es-ES" smtClean="0"/>
              <a:t>Haga clic para modificar el estilo de texto del patrón</a:t>
            </a:r>
          </a:p>
        </p:txBody>
      </p:sp>
      <p:sp>
        <p:nvSpPr>
          <p:cNvPr id="6" name="5 Marcador de contenido"/>
          <p:cNvSpPr>
            <a:spLocks noGrp="1"/>
          </p:cNvSpPr>
          <p:nvPr>
            <p:ph sz="quarter" idx="4"/>
          </p:nvPr>
        </p:nvSpPr>
        <p:spPr>
          <a:xfrm>
            <a:off x="6193367" y="2174876"/>
            <a:ext cx="5389033" cy="3951288"/>
          </a:xfrm>
        </p:spPr>
        <p:txBody>
          <a:bodyPr/>
          <a:lstStyle>
            <a:lvl1pPr>
              <a:defRPr sz="2900"/>
            </a:lvl1pPr>
            <a:lvl2pPr>
              <a:defRPr sz="2400"/>
            </a:lvl2pPr>
            <a:lvl3pPr>
              <a:defRPr sz="2100"/>
            </a:lvl3pPr>
            <a:lvl4pPr>
              <a:defRPr sz="1900"/>
            </a:lvl4pPr>
            <a:lvl5pPr>
              <a:defRPr sz="1900"/>
            </a:lvl5pPr>
            <a:lvl6pPr>
              <a:defRPr sz="1900"/>
            </a:lvl6pPr>
            <a:lvl7pPr>
              <a:defRPr sz="1900"/>
            </a:lvl7pPr>
            <a:lvl8pPr>
              <a:defRPr sz="1900"/>
            </a:lvl8pPr>
            <a:lvl9pPr>
              <a:defRPr sz="19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7" name="6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8" name="7 Marcador de pie de página"/>
          <p:cNvSpPr>
            <a:spLocks noGrp="1"/>
          </p:cNvSpPr>
          <p:nvPr>
            <p:ph type="ftr" sz="quarter" idx="11"/>
          </p:nvPr>
        </p:nvSpPr>
        <p:spPr/>
        <p:txBody>
          <a:bodyPr/>
          <a:lstStyle/>
          <a:p>
            <a:endParaRPr lang="es-MX"/>
          </a:p>
        </p:txBody>
      </p:sp>
      <p:sp>
        <p:nvSpPr>
          <p:cNvPr id="9" name="8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3605057265"/>
      </p:ext>
    </p:extLst>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smtClean="0"/>
              <a:t>Haga clic para modificar el estilo de título del patrón</a:t>
            </a:r>
            <a:endParaRPr lang="es-MX"/>
          </a:p>
        </p:txBody>
      </p:sp>
      <p:sp>
        <p:nvSpPr>
          <p:cNvPr id="3" name="2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4" name="3 Marcador de pie de página"/>
          <p:cNvSpPr>
            <a:spLocks noGrp="1"/>
          </p:cNvSpPr>
          <p:nvPr>
            <p:ph type="ftr" sz="quarter" idx="11"/>
          </p:nvPr>
        </p:nvSpPr>
        <p:spPr/>
        <p:txBody>
          <a:bodyPr/>
          <a:lstStyle/>
          <a:p>
            <a:endParaRPr lang="es-MX"/>
          </a:p>
        </p:txBody>
      </p:sp>
      <p:sp>
        <p:nvSpPr>
          <p:cNvPr id="5" name="4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3043675985"/>
      </p:ext>
    </p:extLst>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3" name="2 Marcador de pie de página"/>
          <p:cNvSpPr>
            <a:spLocks noGrp="1"/>
          </p:cNvSpPr>
          <p:nvPr>
            <p:ph type="ftr" sz="quarter" idx="11"/>
          </p:nvPr>
        </p:nvSpPr>
        <p:spPr/>
        <p:txBody>
          <a:bodyPr/>
          <a:lstStyle/>
          <a:p>
            <a:endParaRPr lang="es-MX"/>
          </a:p>
        </p:txBody>
      </p:sp>
      <p:sp>
        <p:nvSpPr>
          <p:cNvPr id="4" name="3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3965130046"/>
      </p:ext>
    </p:extLst>
  </p:cSld>
  <p:clrMapOvr>
    <a:masterClrMapping/>
  </p:clrMapOvr>
  <p:timing>
    <p:tnLst>
      <p:par>
        <p:cTn id="1" dur="indefinite" restart="never" nodeType="tmRoot"/>
      </p:par>
    </p:tnLst>
  </p:timing>
  <p:hf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609600" y="273050"/>
            <a:ext cx="4011084" cy="1162050"/>
          </a:xfrm>
        </p:spPr>
        <p:txBody>
          <a:bodyPr anchor="b"/>
          <a:lstStyle>
            <a:lvl1pPr algn="l">
              <a:defRPr sz="2400" b="1"/>
            </a:lvl1pPr>
          </a:lstStyle>
          <a:p>
            <a:r>
              <a:rPr lang="es-ES" smtClean="0"/>
              <a:t>Haga clic para modificar el estilo de título del patrón</a:t>
            </a:r>
            <a:endParaRPr lang="es-MX"/>
          </a:p>
        </p:txBody>
      </p:sp>
      <p:sp>
        <p:nvSpPr>
          <p:cNvPr id="3" name="2 Marcador de contenido"/>
          <p:cNvSpPr>
            <a:spLocks noGrp="1"/>
          </p:cNvSpPr>
          <p:nvPr>
            <p:ph idx="1"/>
          </p:nvPr>
        </p:nvSpPr>
        <p:spPr>
          <a:xfrm>
            <a:off x="4766734" y="273051"/>
            <a:ext cx="6815666" cy="5853113"/>
          </a:xfrm>
        </p:spPr>
        <p:txBody>
          <a:bodyPr/>
          <a:lstStyle>
            <a:lvl1pPr>
              <a:defRPr sz="3800"/>
            </a:lvl1pPr>
            <a:lvl2pPr>
              <a:defRPr sz="3300"/>
            </a:lvl2pPr>
            <a:lvl3pPr>
              <a:defRPr sz="2900"/>
            </a:lvl3pPr>
            <a:lvl4pPr>
              <a:defRPr sz="2400"/>
            </a:lvl4pPr>
            <a:lvl5pPr>
              <a:defRPr sz="2400"/>
            </a:lvl5pPr>
            <a:lvl6pPr>
              <a:defRPr sz="2400"/>
            </a:lvl6pPr>
            <a:lvl7pPr>
              <a:defRPr sz="2400"/>
            </a:lvl7pPr>
            <a:lvl8pPr>
              <a:defRPr sz="2400"/>
            </a:lvl8pPr>
            <a:lvl9pPr>
              <a:defRPr sz="24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texto"/>
          <p:cNvSpPr>
            <a:spLocks noGrp="1"/>
          </p:cNvSpPr>
          <p:nvPr>
            <p:ph type="body" sz="half" idx="2"/>
          </p:nvPr>
        </p:nvSpPr>
        <p:spPr>
          <a:xfrm>
            <a:off x="609600" y="1435101"/>
            <a:ext cx="4011084" cy="4691063"/>
          </a:xfrm>
        </p:spPr>
        <p:txBody>
          <a:bodyPr/>
          <a:lstStyle>
            <a:lvl1pPr marL="0" indent="0">
              <a:buNone/>
              <a:defRPr sz="1700"/>
            </a:lvl1pPr>
            <a:lvl2pPr marL="544251" indent="0">
              <a:buNone/>
              <a:defRPr sz="1400"/>
            </a:lvl2pPr>
            <a:lvl3pPr marL="1088502" indent="0">
              <a:buNone/>
              <a:defRPr sz="1200"/>
            </a:lvl3pPr>
            <a:lvl4pPr marL="1632753" indent="0">
              <a:buNone/>
              <a:defRPr sz="1100"/>
            </a:lvl4pPr>
            <a:lvl5pPr marL="2177004" indent="0">
              <a:buNone/>
              <a:defRPr sz="1100"/>
            </a:lvl5pPr>
            <a:lvl6pPr marL="2721254" indent="0">
              <a:buNone/>
              <a:defRPr sz="1100"/>
            </a:lvl6pPr>
            <a:lvl7pPr marL="3265505" indent="0">
              <a:buNone/>
              <a:defRPr sz="1100"/>
            </a:lvl7pPr>
            <a:lvl8pPr marL="3809756" indent="0">
              <a:buNone/>
              <a:defRPr sz="1100"/>
            </a:lvl8pPr>
            <a:lvl9pPr marL="4354007" indent="0">
              <a:buNone/>
              <a:defRPr sz="11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pPr>
              <a:defRPr/>
            </a:pPr>
            <a:fld id="{747DF3F7-E4EE-44BD-99BA-3FA4EEBA3B37}" type="datetime1">
              <a:rPr lang="es-ES" smtClean="0"/>
              <a:pPr>
                <a:defRPr/>
              </a:pPr>
              <a:t>17/09/2019</a:t>
            </a:fld>
            <a:endParaRPr lang="es-ES" dirty="0"/>
          </a:p>
        </p:txBody>
      </p:sp>
      <p:sp>
        <p:nvSpPr>
          <p:cNvPr id="6" name="5 Marcador de pie de página"/>
          <p:cNvSpPr>
            <a:spLocks noGrp="1"/>
          </p:cNvSpPr>
          <p:nvPr>
            <p:ph type="ftr" sz="quarter" idx="11"/>
          </p:nvPr>
        </p:nvSpPr>
        <p:spPr/>
        <p:txBody>
          <a:bodyPr/>
          <a:lstStyle/>
          <a:p>
            <a:pPr>
              <a:defRPr/>
            </a:pPr>
            <a:endParaRPr lang="es-ES" dirty="0"/>
          </a:p>
        </p:txBody>
      </p:sp>
      <p:sp>
        <p:nvSpPr>
          <p:cNvPr id="7" name="6 Marcador de número de diapositiva"/>
          <p:cNvSpPr>
            <a:spLocks noGrp="1"/>
          </p:cNvSpPr>
          <p:nvPr>
            <p:ph type="sldNum" sz="quarter" idx="12"/>
          </p:nvPr>
        </p:nvSpPr>
        <p:spPr/>
        <p:txBody>
          <a:bodyPr/>
          <a:lstStyle/>
          <a:p>
            <a:pPr>
              <a:defRPr/>
            </a:pPr>
            <a:fld id="{5BDDAC3C-9C32-4EB6-8EE9-777C886A032B}" type="slidenum">
              <a:rPr lang="es-ES" smtClean="0"/>
              <a:pPr>
                <a:defRPr/>
              </a:pPr>
              <a:t>‹Nº›</a:t>
            </a:fld>
            <a:endParaRPr lang="es-ES" dirty="0"/>
          </a:p>
        </p:txBody>
      </p:sp>
    </p:spTree>
    <p:extLst>
      <p:ext uri="{BB962C8B-B14F-4D97-AF65-F5344CB8AC3E}">
        <p14:creationId xmlns:p14="http://schemas.microsoft.com/office/powerpoint/2010/main" val="485741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2389717" y="4800601"/>
            <a:ext cx="7315200" cy="566738"/>
          </a:xfrm>
        </p:spPr>
        <p:txBody>
          <a:bodyPr anchor="b"/>
          <a:lstStyle>
            <a:lvl1pPr algn="l">
              <a:defRPr sz="2400" b="1"/>
            </a:lvl1pPr>
          </a:lstStyle>
          <a:p>
            <a:r>
              <a:rPr lang="es-ES" smtClean="0"/>
              <a:t>Haga clic para modificar el estilo de título del patrón</a:t>
            </a:r>
            <a:endParaRPr lang="es-MX"/>
          </a:p>
        </p:txBody>
      </p:sp>
      <p:sp>
        <p:nvSpPr>
          <p:cNvPr id="3" name="2 Marcador de posición de imagen"/>
          <p:cNvSpPr>
            <a:spLocks noGrp="1"/>
          </p:cNvSpPr>
          <p:nvPr>
            <p:ph type="pic" idx="1"/>
          </p:nvPr>
        </p:nvSpPr>
        <p:spPr>
          <a:xfrm>
            <a:off x="2389717" y="612776"/>
            <a:ext cx="7315200" cy="4114800"/>
          </a:xfrm>
        </p:spPr>
        <p:txBody>
          <a:bodyPr/>
          <a:lstStyle>
            <a:lvl1pPr marL="0" indent="0">
              <a:buNone/>
              <a:defRPr sz="3800"/>
            </a:lvl1pPr>
            <a:lvl2pPr marL="544251" indent="0">
              <a:buNone/>
              <a:defRPr sz="3300"/>
            </a:lvl2pPr>
            <a:lvl3pPr marL="1088502" indent="0">
              <a:buNone/>
              <a:defRPr sz="2900"/>
            </a:lvl3pPr>
            <a:lvl4pPr marL="1632753" indent="0">
              <a:buNone/>
              <a:defRPr sz="2400"/>
            </a:lvl4pPr>
            <a:lvl5pPr marL="2177004" indent="0">
              <a:buNone/>
              <a:defRPr sz="2400"/>
            </a:lvl5pPr>
            <a:lvl6pPr marL="2721254" indent="0">
              <a:buNone/>
              <a:defRPr sz="2400"/>
            </a:lvl6pPr>
            <a:lvl7pPr marL="3265505" indent="0">
              <a:buNone/>
              <a:defRPr sz="2400"/>
            </a:lvl7pPr>
            <a:lvl8pPr marL="3809756" indent="0">
              <a:buNone/>
              <a:defRPr sz="2400"/>
            </a:lvl8pPr>
            <a:lvl9pPr marL="4354007" indent="0">
              <a:buNone/>
              <a:defRPr sz="2400"/>
            </a:lvl9pPr>
          </a:lstStyle>
          <a:p>
            <a:r>
              <a:rPr lang="es-ES" smtClean="0"/>
              <a:t>Haga clic en el icono para agregar una imagen</a:t>
            </a:r>
            <a:endParaRPr lang="es-MX"/>
          </a:p>
        </p:txBody>
      </p:sp>
      <p:sp>
        <p:nvSpPr>
          <p:cNvPr id="4" name="3 Marcador de texto"/>
          <p:cNvSpPr>
            <a:spLocks noGrp="1"/>
          </p:cNvSpPr>
          <p:nvPr>
            <p:ph type="body" sz="half" idx="2"/>
          </p:nvPr>
        </p:nvSpPr>
        <p:spPr>
          <a:xfrm>
            <a:off x="2389717" y="5367338"/>
            <a:ext cx="7315200" cy="804862"/>
          </a:xfrm>
        </p:spPr>
        <p:txBody>
          <a:bodyPr/>
          <a:lstStyle>
            <a:lvl1pPr marL="0" indent="0">
              <a:buNone/>
              <a:defRPr sz="1700"/>
            </a:lvl1pPr>
            <a:lvl2pPr marL="544251" indent="0">
              <a:buNone/>
              <a:defRPr sz="1400"/>
            </a:lvl2pPr>
            <a:lvl3pPr marL="1088502" indent="0">
              <a:buNone/>
              <a:defRPr sz="1200"/>
            </a:lvl3pPr>
            <a:lvl4pPr marL="1632753" indent="0">
              <a:buNone/>
              <a:defRPr sz="1100"/>
            </a:lvl4pPr>
            <a:lvl5pPr marL="2177004" indent="0">
              <a:buNone/>
              <a:defRPr sz="1100"/>
            </a:lvl5pPr>
            <a:lvl6pPr marL="2721254" indent="0">
              <a:buNone/>
              <a:defRPr sz="1100"/>
            </a:lvl6pPr>
            <a:lvl7pPr marL="3265505" indent="0">
              <a:buNone/>
              <a:defRPr sz="1100"/>
            </a:lvl7pPr>
            <a:lvl8pPr marL="3809756" indent="0">
              <a:buNone/>
              <a:defRPr sz="1100"/>
            </a:lvl8pPr>
            <a:lvl9pPr marL="4354007" indent="0">
              <a:buNone/>
              <a:defRPr sz="1100"/>
            </a:lvl9pPr>
          </a:lstStyle>
          <a:p>
            <a:pPr lvl="0"/>
            <a:r>
              <a:rPr lang="es-ES" smtClean="0"/>
              <a:t>Haga clic para modificar el estilo de texto del patrón</a:t>
            </a:r>
          </a:p>
        </p:txBody>
      </p:sp>
      <p:sp>
        <p:nvSpPr>
          <p:cNvPr id="5" name="4 Marcador de fecha"/>
          <p:cNvSpPr>
            <a:spLocks noGrp="1"/>
          </p:cNvSpPr>
          <p:nvPr>
            <p:ph type="dt" sz="half" idx="10"/>
          </p:nvPr>
        </p:nvSpPr>
        <p:spPr/>
        <p:txBody>
          <a:bodyPr/>
          <a:lstStyle/>
          <a:p>
            <a:fld id="{53621A09-846E-4D5F-8A37-4117249C1825}" type="datetimeFigureOut">
              <a:rPr lang="es-MX" smtClean="0"/>
              <a:t>17/09/2019</a:t>
            </a:fld>
            <a:endParaRPr lang="es-MX"/>
          </a:p>
        </p:txBody>
      </p:sp>
      <p:sp>
        <p:nvSpPr>
          <p:cNvPr id="6" name="5 Marcador de pie de página"/>
          <p:cNvSpPr>
            <a:spLocks noGrp="1"/>
          </p:cNvSpPr>
          <p:nvPr>
            <p:ph type="ftr" sz="quarter" idx="11"/>
          </p:nvPr>
        </p:nvSpPr>
        <p:spPr/>
        <p:txBody>
          <a:bodyPr/>
          <a:lstStyle/>
          <a:p>
            <a:endParaRPr lang="es-MX"/>
          </a:p>
        </p:txBody>
      </p:sp>
      <p:sp>
        <p:nvSpPr>
          <p:cNvPr id="7" name="6 Marcador de número de diapositiva"/>
          <p:cNvSpPr>
            <a:spLocks noGrp="1"/>
          </p:cNvSpPr>
          <p:nvPr>
            <p:ph type="sldNum" sz="quarter" idx="12"/>
          </p:nvPr>
        </p:nvSpPr>
        <p:spPr/>
        <p:txBody>
          <a:bodyPr/>
          <a:lstStyle/>
          <a:p>
            <a:fld id="{E1F30452-813E-45C2-8C08-6482D25A6B22}" type="slidenum">
              <a:rPr lang="es-MX" smtClean="0"/>
              <a:t>‹Nº›</a:t>
            </a:fld>
            <a:endParaRPr lang="es-MX"/>
          </a:p>
        </p:txBody>
      </p:sp>
    </p:spTree>
    <p:extLst>
      <p:ext uri="{BB962C8B-B14F-4D97-AF65-F5344CB8AC3E}">
        <p14:creationId xmlns:p14="http://schemas.microsoft.com/office/powerpoint/2010/main" val="355056336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6">
            <a:lum/>
          </a:blip>
          <a:srcRect/>
          <a:stretch>
            <a:fillRect t="-1000" b="-1000"/>
          </a:stretch>
        </a:blipFill>
        <a:effectLst/>
      </p:bgPr>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609601" y="274638"/>
            <a:ext cx="10972800" cy="1143000"/>
          </a:xfrm>
          <a:prstGeom prst="rect">
            <a:avLst/>
          </a:prstGeom>
        </p:spPr>
        <p:txBody>
          <a:bodyPr vert="horz" lIns="108850" tIns="54425" rIns="108850" bIns="54425" rtlCol="0" anchor="ctr">
            <a:normAutofit/>
          </a:bodyPr>
          <a:lstStyle/>
          <a:p>
            <a:r>
              <a:rPr lang="es-ES" smtClean="0"/>
              <a:t>Haga clic para modificar el estilo de título del patrón</a:t>
            </a:r>
            <a:endParaRPr lang="es-MX"/>
          </a:p>
        </p:txBody>
      </p:sp>
      <p:sp>
        <p:nvSpPr>
          <p:cNvPr id="3" name="2 Marcador de texto"/>
          <p:cNvSpPr>
            <a:spLocks noGrp="1"/>
          </p:cNvSpPr>
          <p:nvPr>
            <p:ph type="body" idx="1"/>
          </p:nvPr>
        </p:nvSpPr>
        <p:spPr>
          <a:xfrm>
            <a:off x="609601" y="1600201"/>
            <a:ext cx="10972800" cy="4525963"/>
          </a:xfrm>
          <a:prstGeom prst="rect">
            <a:avLst/>
          </a:prstGeom>
        </p:spPr>
        <p:txBody>
          <a:bodyPr vert="horz" lIns="108850" tIns="54425" rIns="108850" bIns="54425"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MX"/>
          </a:p>
        </p:txBody>
      </p:sp>
      <p:sp>
        <p:nvSpPr>
          <p:cNvPr id="4" name="3 Marcador de fecha"/>
          <p:cNvSpPr>
            <a:spLocks noGrp="1"/>
          </p:cNvSpPr>
          <p:nvPr>
            <p:ph type="dt" sz="half" idx="2"/>
          </p:nvPr>
        </p:nvSpPr>
        <p:spPr>
          <a:xfrm>
            <a:off x="609601" y="6356350"/>
            <a:ext cx="2844800" cy="365125"/>
          </a:xfrm>
          <a:prstGeom prst="rect">
            <a:avLst/>
          </a:prstGeom>
        </p:spPr>
        <p:txBody>
          <a:bodyPr vert="horz" lIns="108850" tIns="54425" rIns="108850" bIns="54425" rtlCol="0" anchor="ctr"/>
          <a:lstStyle>
            <a:lvl1pPr algn="l">
              <a:defRPr sz="1400">
                <a:solidFill>
                  <a:schemeClr val="tx1">
                    <a:tint val="75000"/>
                  </a:schemeClr>
                </a:solidFill>
              </a:defRPr>
            </a:lvl1pPr>
          </a:lstStyle>
          <a:p>
            <a:fld id="{53621A09-846E-4D5F-8A37-4117249C1825}" type="datetimeFigureOut">
              <a:rPr lang="es-MX" smtClean="0"/>
              <a:t>17/09/2019</a:t>
            </a:fld>
            <a:endParaRPr lang="es-MX"/>
          </a:p>
        </p:txBody>
      </p:sp>
      <p:sp>
        <p:nvSpPr>
          <p:cNvPr id="5" name="4 Marcador de pie de página"/>
          <p:cNvSpPr>
            <a:spLocks noGrp="1"/>
          </p:cNvSpPr>
          <p:nvPr>
            <p:ph type="ftr" sz="quarter" idx="3"/>
          </p:nvPr>
        </p:nvSpPr>
        <p:spPr>
          <a:xfrm>
            <a:off x="4165601" y="6356350"/>
            <a:ext cx="3860800" cy="365125"/>
          </a:xfrm>
          <a:prstGeom prst="rect">
            <a:avLst/>
          </a:prstGeom>
        </p:spPr>
        <p:txBody>
          <a:bodyPr vert="horz" lIns="108850" tIns="54425" rIns="108850" bIns="54425" rtlCol="0" anchor="ctr"/>
          <a:lstStyle>
            <a:lvl1pPr algn="ctr">
              <a:defRPr sz="1400">
                <a:solidFill>
                  <a:schemeClr val="tx1">
                    <a:tint val="75000"/>
                  </a:schemeClr>
                </a:solidFill>
              </a:defRPr>
            </a:lvl1pPr>
          </a:lstStyle>
          <a:p>
            <a:endParaRPr lang="es-MX"/>
          </a:p>
        </p:txBody>
      </p:sp>
      <p:sp>
        <p:nvSpPr>
          <p:cNvPr id="6" name="5 Marcador de número de diapositiva"/>
          <p:cNvSpPr>
            <a:spLocks noGrp="1"/>
          </p:cNvSpPr>
          <p:nvPr>
            <p:ph type="sldNum" sz="quarter" idx="4"/>
          </p:nvPr>
        </p:nvSpPr>
        <p:spPr>
          <a:xfrm>
            <a:off x="8737601" y="6356350"/>
            <a:ext cx="2844800" cy="365125"/>
          </a:xfrm>
          <a:prstGeom prst="rect">
            <a:avLst/>
          </a:prstGeom>
        </p:spPr>
        <p:txBody>
          <a:bodyPr vert="horz" lIns="108850" tIns="54425" rIns="108850" bIns="54425" rtlCol="0" anchor="ctr"/>
          <a:lstStyle>
            <a:lvl1pPr algn="r">
              <a:defRPr sz="1400">
                <a:solidFill>
                  <a:schemeClr val="tx1">
                    <a:tint val="75000"/>
                  </a:schemeClr>
                </a:solidFill>
              </a:defRPr>
            </a:lvl1pPr>
          </a:lstStyle>
          <a:p>
            <a:fld id="{E1F30452-813E-45C2-8C08-6482D25A6B22}" type="slidenum">
              <a:rPr lang="es-MX" smtClean="0"/>
              <a:t>‹Nº›</a:t>
            </a:fld>
            <a:endParaRPr lang="es-MX"/>
          </a:p>
        </p:txBody>
      </p:sp>
    </p:spTree>
    <p:extLst>
      <p:ext uri="{BB962C8B-B14F-4D97-AF65-F5344CB8AC3E}">
        <p14:creationId xmlns:p14="http://schemas.microsoft.com/office/powerpoint/2010/main" val="362464101"/>
      </p:ext>
    </p:extLst>
  </p:cSld>
  <p:clrMap bg1="lt1" tx1="dk1" bg2="lt2" tx2="dk2" accent1="accent1" accent2="accent2" accent3="accent3" accent4="accent4" accent5="accent5" accent6="accent6" hlink="hlink" folHlink="folHlink"/>
  <p:sldLayoutIdLst>
    <p:sldLayoutId id="2147483689" r:id="rId1"/>
    <p:sldLayoutId id="2147483690" r:id="rId2"/>
    <p:sldLayoutId id="2147483691" r:id="rId3"/>
    <p:sldLayoutId id="2147483692" r:id="rId4"/>
    <p:sldLayoutId id="2147483693" r:id="rId5"/>
    <p:sldLayoutId id="2147483694" r:id="rId6"/>
    <p:sldLayoutId id="2147483695" r:id="rId7"/>
    <p:sldLayoutId id="2147483696" r:id="rId8"/>
    <p:sldLayoutId id="2147483697" r:id="rId9"/>
    <p:sldLayoutId id="2147483698" r:id="rId10"/>
    <p:sldLayoutId id="2147483699" r:id="rId11"/>
    <p:sldLayoutId id="2147483677" r:id="rId12"/>
    <p:sldLayoutId id="2147483680" r:id="rId13"/>
    <p:sldLayoutId id="2147483687"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dt="0"/>
  <p:txStyles>
    <p:titleStyle>
      <a:lvl1pPr algn="ctr" defTabSz="1088502" rtl="0" eaLnBrk="1" latinLnBrk="0" hangingPunct="1">
        <a:spcBef>
          <a:spcPct val="0"/>
        </a:spcBef>
        <a:buNone/>
        <a:defRPr sz="5200" kern="1200">
          <a:solidFill>
            <a:schemeClr val="tx1"/>
          </a:solidFill>
          <a:latin typeface="+mj-lt"/>
          <a:ea typeface="+mj-ea"/>
          <a:cs typeface="+mj-cs"/>
        </a:defRPr>
      </a:lvl1pPr>
    </p:titleStyle>
    <p:bodyStyle>
      <a:lvl1pPr marL="408188" indent="-408188" algn="l" defTabSz="1088502" rtl="0" eaLnBrk="1" latinLnBrk="0" hangingPunct="1">
        <a:spcBef>
          <a:spcPct val="20000"/>
        </a:spcBef>
        <a:buFont typeface="Arial" pitchFamily="34" charset="0"/>
        <a:buChar char="•"/>
        <a:defRPr sz="3800" kern="1200">
          <a:solidFill>
            <a:schemeClr val="tx1"/>
          </a:solidFill>
          <a:latin typeface="+mn-lt"/>
          <a:ea typeface="+mn-ea"/>
          <a:cs typeface="+mn-cs"/>
        </a:defRPr>
      </a:lvl1pPr>
      <a:lvl2pPr marL="884408" indent="-340157" algn="l" defTabSz="1088502" rtl="0" eaLnBrk="1" latinLnBrk="0" hangingPunct="1">
        <a:spcBef>
          <a:spcPct val="20000"/>
        </a:spcBef>
        <a:buFont typeface="Arial" pitchFamily="34" charset="0"/>
        <a:buChar char="–"/>
        <a:defRPr sz="3300" kern="1200">
          <a:solidFill>
            <a:schemeClr val="tx1"/>
          </a:solidFill>
          <a:latin typeface="+mn-lt"/>
          <a:ea typeface="+mn-ea"/>
          <a:cs typeface="+mn-cs"/>
        </a:defRPr>
      </a:lvl2pPr>
      <a:lvl3pPr marL="1360627" indent="-272125" algn="l" defTabSz="1088502" rtl="0" eaLnBrk="1" latinLnBrk="0" hangingPunct="1">
        <a:spcBef>
          <a:spcPct val="20000"/>
        </a:spcBef>
        <a:buFont typeface="Arial" pitchFamily="34" charset="0"/>
        <a:buChar char="•"/>
        <a:defRPr sz="2900" kern="1200">
          <a:solidFill>
            <a:schemeClr val="tx1"/>
          </a:solidFill>
          <a:latin typeface="+mn-lt"/>
          <a:ea typeface="+mn-ea"/>
          <a:cs typeface="+mn-cs"/>
        </a:defRPr>
      </a:lvl3pPr>
      <a:lvl4pPr marL="1904878"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4pPr>
      <a:lvl5pPr marL="2449129"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5pPr>
      <a:lvl6pPr marL="2993380"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6pPr>
      <a:lvl7pPr marL="3537631"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7pPr>
      <a:lvl8pPr marL="4081882"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8pPr>
      <a:lvl9pPr marL="4626132" indent="-272125" algn="l" defTabSz="1088502" rtl="0" eaLnBrk="1" latinLnBrk="0" hangingPunct="1">
        <a:spcBef>
          <a:spcPct val="20000"/>
        </a:spcBef>
        <a:buFont typeface="Arial" pitchFamily="34" charset="0"/>
        <a:buChar char="•"/>
        <a:defRPr sz="2400" kern="1200">
          <a:solidFill>
            <a:schemeClr val="tx1"/>
          </a:solidFill>
          <a:latin typeface="+mn-lt"/>
          <a:ea typeface="+mn-ea"/>
          <a:cs typeface="+mn-cs"/>
        </a:defRPr>
      </a:lvl9pPr>
    </p:bodyStyle>
    <p:otherStyle>
      <a:defPPr>
        <a:defRPr lang="es-MX"/>
      </a:defPPr>
      <a:lvl1pPr marL="0" algn="l" defTabSz="1088502" rtl="0" eaLnBrk="1" latinLnBrk="0" hangingPunct="1">
        <a:defRPr sz="2100" kern="1200">
          <a:solidFill>
            <a:schemeClr val="tx1"/>
          </a:solidFill>
          <a:latin typeface="+mn-lt"/>
          <a:ea typeface="+mn-ea"/>
          <a:cs typeface="+mn-cs"/>
        </a:defRPr>
      </a:lvl1pPr>
      <a:lvl2pPr marL="544251" algn="l" defTabSz="1088502" rtl="0" eaLnBrk="1" latinLnBrk="0" hangingPunct="1">
        <a:defRPr sz="2100" kern="1200">
          <a:solidFill>
            <a:schemeClr val="tx1"/>
          </a:solidFill>
          <a:latin typeface="+mn-lt"/>
          <a:ea typeface="+mn-ea"/>
          <a:cs typeface="+mn-cs"/>
        </a:defRPr>
      </a:lvl2pPr>
      <a:lvl3pPr marL="1088502" algn="l" defTabSz="1088502" rtl="0" eaLnBrk="1" latinLnBrk="0" hangingPunct="1">
        <a:defRPr sz="2100" kern="1200">
          <a:solidFill>
            <a:schemeClr val="tx1"/>
          </a:solidFill>
          <a:latin typeface="+mn-lt"/>
          <a:ea typeface="+mn-ea"/>
          <a:cs typeface="+mn-cs"/>
        </a:defRPr>
      </a:lvl3pPr>
      <a:lvl4pPr marL="1632753" algn="l" defTabSz="1088502" rtl="0" eaLnBrk="1" latinLnBrk="0" hangingPunct="1">
        <a:defRPr sz="2100" kern="1200">
          <a:solidFill>
            <a:schemeClr val="tx1"/>
          </a:solidFill>
          <a:latin typeface="+mn-lt"/>
          <a:ea typeface="+mn-ea"/>
          <a:cs typeface="+mn-cs"/>
        </a:defRPr>
      </a:lvl4pPr>
      <a:lvl5pPr marL="2177004" algn="l" defTabSz="1088502" rtl="0" eaLnBrk="1" latinLnBrk="0" hangingPunct="1">
        <a:defRPr sz="2100" kern="1200">
          <a:solidFill>
            <a:schemeClr val="tx1"/>
          </a:solidFill>
          <a:latin typeface="+mn-lt"/>
          <a:ea typeface="+mn-ea"/>
          <a:cs typeface="+mn-cs"/>
        </a:defRPr>
      </a:lvl5pPr>
      <a:lvl6pPr marL="2721254" algn="l" defTabSz="1088502" rtl="0" eaLnBrk="1" latinLnBrk="0" hangingPunct="1">
        <a:defRPr sz="2100" kern="1200">
          <a:solidFill>
            <a:schemeClr val="tx1"/>
          </a:solidFill>
          <a:latin typeface="+mn-lt"/>
          <a:ea typeface="+mn-ea"/>
          <a:cs typeface="+mn-cs"/>
        </a:defRPr>
      </a:lvl6pPr>
      <a:lvl7pPr marL="3265505" algn="l" defTabSz="1088502" rtl="0" eaLnBrk="1" latinLnBrk="0" hangingPunct="1">
        <a:defRPr sz="2100" kern="1200">
          <a:solidFill>
            <a:schemeClr val="tx1"/>
          </a:solidFill>
          <a:latin typeface="+mn-lt"/>
          <a:ea typeface="+mn-ea"/>
          <a:cs typeface="+mn-cs"/>
        </a:defRPr>
      </a:lvl7pPr>
      <a:lvl8pPr marL="3809756" algn="l" defTabSz="1088502" rtl="0" eaLnBrk="1" latinLnBrk="0" hangingPunct="1">
        <a:defRPr sz="2100" kern="1200">
          <a:solidFill>
            <a:schemeClr val="tx1"/>
          </a:solidFill>
          <a:latin typeface="+mn-lt"/>
          <a:ea typeface="+mn-ea"/>
          <a:cs typeface="+mn-cs"/>
        </a:defRPr>
      </a:lvl8pPr>
      <a:lvl9pPr marL="4354007" algn="l" defTabSz="1088502" rtl="0" eaLnBrk="1" latinLnBrk="0" hangingPunct="1">
        <a:defRPr sz="21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Subtitle 4"/>
          <p:cNvSpPr>
            <a:spLocks noGrp="1"/>
          </p:cNvSpPr>
          <p:nvPr>
            <p:ph type="subTitle" idx="1"/>
          </p:nvPr>
        </p:nvSpPr>
        <p:spPr>
          <a:xfrm>
            <a:off x="3923502" y="4707027"/>
            <a:ext cx="3846229" cy="798828"/>
          </a:xfrm>
        </p:spPr>
        <p:txBody>
          <a:bodyPr>
            <a:normAutofit fontScale="70000" lnSpcReduction="20000"/>
          </a:bodyPr>
          <a:lstStyle/>
          <a:p>
            <a:r>
              <a:rPr lang="en-US" dirty="0"/>
              <a:t>1a. REUNIÓN DE BLOQUE</a:t>
            </a:r>
          </a:p>
        </p:txBody>
      </p:sp>
      <p:sp>
        <p:nvSpPr>
          <p:cNvPr id="14" name="1 Título"/>
          <p:cNvSpPr txBox="1">
            <a:spLocks/>
          </p:cNvSpPr>
          <p:nvPr/>
        </p:nvSpPr>
        <p:spPr>
          <a:xfrm>
            <a:off x="3384121" y="2283916"/>
            <a:ext cx="4924992" cy="184470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kern="1200">
                <a:solidFill>
                  <a:schemeClr val="tx1">
                    <a:lumMod val="75000"/>
                  </a:schemeClr>
                </a:solidFill>
                <a:latin typeface="+mj-lt"/>
                <a:ea typeface="+mj-ea"/>
                <a:cs typeface="+mj-cs"/>
              </a:defRPr>
            </a:lvl1pPr>
          </a:lstStyle>
          <a:p>
            <a:pPr algn="ctr">
              <a:defRPr/>
            </a:pPr>
            <a:r>
              <a:rPr lang="es-MX" sz="3600" b="1" dirty="0">
                <a:ln w="1905"/>
                <a:solidFill>
                  <a:schemeClr val="accent2">
                    <a:lumMod val="50000"/>
                  </a:schemeClr>
                </a:solidFill>
                <a:effectLst>
                  <a:innerShdw blurRad="38100" dist="38100" dir="18900000">
                    <a:schemeClr val="tx2"/>
                  </a:innerShdw>
                </a:effectLst>
                <a:latin typeface="Cambria" pitchFamily="18" charset="0"/>
              </a:rPr>
              <a:t>SER Y HACER</a:t>
            </a:r>
          </a:p>
          <a:p>
            <a:pPr algn="ctr">
              <a:defRPr/>
            </a:pPr>
            <a:r>
              <a:rPr lang="es-MX" sz="3600" b="1" dirty="0">
                <a:ln w="1905"/>
                <a:solidFill>
                  <a:schemeClr val="accent2">
                    <a:lumMod val="50000"/>
                  </a:schemeClr>
                </a:solidFill>
                <a:effectLst>
                  <a:innerShdw blurRad="38100" dist="38100" dir="18900000">
                    <a:schemeClr val="tx2"/>
                  </a:innerShdw>
                </a:effectLst>
                <a:latin typeface="Cambria" pitchFamily="18" charset="0"/>
              </a:rPr>
              <a:t>AREA II</a:t>
            </a:r>
          </a:p>
          <a:p>
            <a:pPr algn="ctr">
              <a:defRPr/>
            </a:pPr>
            <a:r>
              <a:rPr lang="es-MX" sz="3600" b="1" dirty="0">
                <a:ln w="1905"/>
                <a:solidFill>
                  <a:schemeClr val="accent2">
                    <a:lumMod val="50000"/>
                  </a:schemeClr>
                </a:solidFill>
                <a:effectLst>
                  <a:innerShdw blurRad="38100" dist="38100" dir="18900000">
                    <a:schemeClr val="tx2"/>
                  </a:innerShdw>
                </a:effectLst>
                <a:latin typeface="Cambria" pitchFamily="18" charset="0"/>
              </a:rPr>
              <a:t> DIOCESANA</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204952" y="1754659"/>
            <a:ext cx="11430000" cy="4362362"/>
          </a:xfrm>
        </p:spPr>
        <p:txBody>
          <a:bodyPr>
            <a:normAutofit/>
          </a:bodyPr>
          <a:lstStyle/>
          <a:p>
            <a:pPr algn="just"/>
            <a:r>
              <a:rPr lang="es-MX" sz="2400" dirty="0">
                <a:solidFill>
                  <a:srgbClr val="990033"/>
                </a:solidFill>
              </a:rPr>
              <a:t>D</a:t>
            </a:r>
            <a:r>
              <a:rPr lang="es-MX" sz="2400" dirty="0" smtClean="0">
                <a:solidFill>
                  <a:srgbClr val="990033"/>
                </a:solidFill>
              </a:rPr>
              <a:t>. </a:t>
            </a:r>
            <a:r>
              <a:rPr lang="es-MX" sz="2400" dirty="0">
                <a:solidFill>
                  <a:schemeClr val="tx1"/>
                </a:solidFill>
              </a:rPr>
              <a:t>Todo matrimonio o joven integrante del ECD o ECD juvenil, </a:t>
            </a:r>
            <a:r>
              <a:rPr lang="es-MX" sz="2400" dirty="0" smtClean="0">
                <a:solidFill>
                  <a:schemeClr val="tx1"/>
                </a:solidFill>
              </a:rPr>
              <a:t>debe:</a:t>
            </a:r>
          </a:p>
          <a:p>
            <a:pPr marL="1071563" indent="0" algn="just">
              <a:buNone/>
            </a:pPr>
            <a:r>
              <a:rPr lang="es-MX" sz="2400" dirty="0" smtClean="0">
                <a:solidFill>
                  <a:schemeClr val="tx1"/>
                </a:solidFill>
              </a:rPr>
              <a:t>	*Haber </a:t>
            </a:r>
            <a:r>
              <a:rPr lang="es-MX" sz="2400" dirty="0">
                <a:solidFill>
                  <a:schemeClr val="tx1"/>
                </a:solidFill>
              </a:rPr>
              <a:t>vivido (completo) el CBF  con todos sus Momentos Fuertes y haber sido promotor de Equipo Básico o Zonal, al menos un ciclo completo</a:t>
            </a:r>
            <a:r>
              <a:rPr lang="es-MX" sz="2400" dirty="0" smtClean="0">
                <a:solidFill>
                  <a:schemeClr val="tx1"/>
                </a:solidFill>
              </a:rPr>
              <a:t>.</a:t>
            </a:r>
          </a:p>
          <a:p>
            <a:pPr marL="1071563" indent="0" algn="just">
              <a:buNone/>
            </a:pPr>
            <a:r>
              <a:rPr lang="es-MX" sz="2400" dirty="0" smtClean="0">
                <a:solidFill>
                  <a:schemeClr val="tx1"/>
                </a:solidFill>
              </a:rPr>
              <a:t>	*Participar </a:t>
            </a:r>
            <a:r>
              <a:rPr lang="es-MX" sz="2400" dirty="0">
                <a:solidFill>
                  <a:schemeClr val="tx1"/>
                </a:solidFill>
              </a:rPr>
              <a:t>en la elaboración del Plan de Trabajo de la Diócesis, integrando las actividades propias del área o función y respecto a las cuales, dará seguimiento (evaluación), rendirá cuentas (informes) y aplicará mejoras.  </a:t>
            </a:r>
            <a:endParaRPr lang="es-MX" sz="2400" dirty="0" smtClean="0">
              <a:solidFill>
                <a:schemeClr val="tx1"/>
              </a:solidFill>
            </a:endParaRPr>
          </a:p>
          <a:p>
            <a:pPr marL="1071563" indent="0" algn="just">
              <a:buNone/>
            </a:pPr>
            <a:r>
              <a:rPr lang="es-MX" sz="2400" dirty="0" smtClean="0">
                <a:solidFill>
                  <a:schemeClr val="tx1"/>
                </a:solidFill>
              </a:rPr>
              <a:t>	*</a:t>
            </a:r>
            <a:r>
              <a:rPr lang="es-MX" sz="2400" dirty="0" smtClean="0">
                <a:solidFill>
                  <a:schemeClr val="tx1"/>
                </a:solidFill>
              </a:rPr>
              <a:t>Participar </a:t>
            </a:r>
            <a:r>
              <a:rPr lang="es-MX" sz="2400" dirty="0">
                <a:solidFill>
                  <a:schemeClr val="tx1"/>
                </a:solidFill>
              </a:rPr>
              <a:t>en las reuniones a que sea convocado por el ECD</a:t>
            </a:r>
            <a:r>
              <a:rPr lang="es-MX" sz="2400" dirty="0" smtClean="0">
                <a:solidFill>
                  <a:schemeClr val="tx1"/>
                </a:solidFill>
              </a:rPr>
              <a:t>.</a:t>
            </a:r>
          </a:p>
          <a:p>
            <a:pPr marL="1071563" indent="0" algn="just">
              <a:buNone/>
            </a:pPr>
            <a:r>
              <a:rPr lang="es-MX" sz="2400" dirty="0" smtClean="0">
                <a:solidFill>
                  <a:schemeClr val="tx1"/>
                </a:solidFill>
              </a:rPr>
              <a:t>	*</a:t>
            </a:r>
            <a:r>
              <a:rPr lang="es-MX" sz="2400" dirty="0" smtClean="0">
                <a:solidFill>
                  <a:schemeClr val="tx1"/>
                </a:solidFill>
              </a:rPr>
              <a:t>Realizar </a:t>
            </a:r>
            <a:r>
              <a:rPr lang="es-MX" sz="2400" dirty="0">
                <a:solidFill>
                  <a:schemeClr val="tx1"/>
                </a:solidFill>
              </a:rPr>
              <a:t>una adecuada entrega de sus </a:t>
            </a:r>
            <a:r>
              <a:rPr lang="es-MX" sz="2400" dirty="0" smtClean="0">
                <a:solidFill>
                  <a:schemeClr val="tx1"/>
                </a:solidFill>
              </a:rPr>
              <a:t>funciones al </a:t>
            </a:r>
            <a:r>
              <a:rPr lang="es-MX" sz="2400" dirty="0">
                <a:solidFill>
                  <a:schemeClr val="tx1"/>
                </a:solidFill>
              </a:rPr>
              <a:t>finalizar el periodo de su cargo</a:t>
            </a:r>
          </a:p>
          <a:p>
            <a:pPr algn="just"/>
            <a:endParaRPr lang="es-MX" sz="2400" dirty="0">
              <a:solidFill>
                <a:schemeClr val="tx1"/>
              </a:solidFill>
            </a:endParaRPr>
          </a:p>
          <a:p>
            <a:pPr algn="just"/>
            <a:endParaRPr lang="es-MX" sz="2400" dirty="0">
              <a:solidFill>
                <a:schemeClr val="tx1"/>
              </a:solidFill>
            </a:endParaRPr>
          </a:p>
          <a:p>
            <a:pPr algn="just"/>
            <a:endParaRPr lang="es-MX" sz="2400" dirty="0">
              <a:solidFill>
                <a:schemeClr val="tx1"/>
              </a:solidFill>
            </a:endParaRPr>
          </a:p>
          <a:p>
            <a:pPr algn="just"/>
            <a:endParaRPr lang="es-MX" sz="2400" dirty="0">
              <a:solidFill>
                <a:schemeClr val="tx1"/>
              </a:solidFill>
            </a:endParaRPr>
          </a:p>
          <a:p>
            <a:pPr algn="just"/>
            <a:endParaRPr lang="es-MX" dirty="0"/>
          </a:p>
        </p:txBody>
      </p:sp>
      <p:sp>
        <p:nvSpPr>
          <p:cNvPr id="4" name="Título 1"/>
          <p:cNvSpPr txBox="1">
            <a:spLocks/>
          </p:cNvSpPr>
          <p:nvPr/>
        </p:nvSpPr>
        <p:spPr>
          <a:xfrm>
            <a:off x="-1" y="1114194"/>
            <a:ext cx="5251270" cy="518663"/>
          </a:xfrm>
          <a:prstGeom prst="rect">
            <a:avLst/>
          </a:prstGeom>
        </p:spPr>
        <p:txBody>
          <a:bodyPr vert="horz" lIns="108850" tIns="54425" rIns="108850" bIns="54425" rtlCol="0" anchor="ctr">
            <a:normAutofit fontScale="90000"/>
          </a:bodyPr>
          <a:lstStyle>
            <a:lvl1pPr algn="ctr" defTabSz="1088502" rtl="0" eaLnBrk="1" latinLnBrk="0" hangingPunct="1">
              <a:spcBef>
                <a:spcPct val="0"/>
              </a:spcBef>
              <a:buNone/>
              <a:defRPr sz="5200" kern="1200">
                <a:solidFill>
                  <a:schemeClr val="tx1"/>
                </a:solidFill>
                <a:latin typeface="+mj-lt"/>
                <a:ea typeface="+mj-ea"/>
                <a:cs typeface="+mj-cs"/>
              </a:defRPr>
            </a:lvl1pPr>
          </a:lstStyle>
          <a:p>
            <a:r>
              <a:rPr lang="es-MX" sz="2800" smtClean="0">
                <a:solidFill>
                  <a:schemeClr val="accent2">
                    <a:lumMod val="40000"/>
                    <a:lumOff val="60000"/>
                  </a:schemeClr>
                </a:solidFill>
                <a:latin typeface="Calibri" panose="020F0502020204030204"/>
              </a:rPr>
              <a:t>Consideraciones Generales para el ECD</a:t>
            </a:r>
            <a:endParaRPr lang="es-MX" sz="4000" dirty="0">
              <a:solidFill>
                <a:schemeClr val="accent2">
                  <a:lumMod val="40000"/>
                  <a:lumOff val="60000"/>
                </a:schemeClr>
              </a:solidFill>
            </a:endParaRPr>
          </a:p>
        </p:txBody>
      </p:sp>
    </p:spTree>
    <p:extLst>
      <p:ext uri="{BB962C8B-B14F-4D97-AF65-F5344CB8AC3E}">
        <p14:creationId xmlns:p14="http://schemas.microsoft.com/office/powerpoint/2010/main" val="1549087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ector recto 4"/>
          <p:cNvCxnSpPr/>
          <p:nvPr/>
        </p:nvCxnSpPr>
        <p:spPr>
          <a:xfrm>
            <a:off x="4030392" y="1668321"/>
            <a:ext cx="6627" cy="3712938"/>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8" name="Conector recto 7"/>
          <p:cNvCxnSpPr/>
          <p:nvPr/>
        </p:nvCxnSpPr>
        <p:spPr>
          <a:xfrm>
            <a:off x="4037019" y="1668321"/>
            <a:ext cx="742120" cy="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0" name="Conector recto 9"/>
          <p:cNvCxnSpPr/>
          <p:nvPr/>
        </p:nvCxnSpPr>
        <p:spPr>
          <a:xfrm>
            <a:off x="4028025" y="2834486"/>
            <a:ext cx="1166189"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Conector recto 12"/>
          <p:cNvCxnSpPr/>
          <p:nvPr/>
        </p:nvCxnSpPr>
        <p:spPr>
          <a:xfrm>
            <a:off x="4042086" y="4170823"/>
            <a:ext cx="830908" cy="4162"/>
          </a:xfrm>
          <a:prstGeom prst="line">
            <a:avLst/>
          </a:prstGeom>
        </p:spPr>
        <p:style>
          <a:lnRef idx="3">
            <a:schemeClr val="accent2"/>
          </a:lnRef>
          <a:fillRef idx="0">
            <a:schemeClr val="accent2"/>
          </a:fillRef>
          <a:effectRef idx="2">
            <a:schemeClr val="accent2"/>
          </a:effectRef>
          <a:fontRef idx="minor">
            <a:schemeClr val="tx1"/>
          </a:fontRef>
        </p:style>
      </p:cxnSp>
      <p:sp>
        <p:nvSpPr>
          <p:cNvPr id="19" name="Rectángulo redondeado 18"/>
          <p:cNvSpPr/>
          <p:nvPr/>
        </p:nvSpPr>
        <p:spPr>
          <a:xfrm>
            <a:off x="4739831" y="1184090"/>
            <a:ext cx="2703445" cy="88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IMPORTANCIA</a:t>
            </a:r>
          </a:p>
        </p:txBody>
      </p:sp>
      <p:sp>
        <p:nvSpPr>
          <p:cNvPr id="20" name="Rectángulo redondeado 19"/>
          <p:cNvSpPr/>
          <p:nvPr/>
        </p:nvSpPr>
        <p:spPr>
          <a:xfrm>
            <a:off x="4835246" y="2440705"/>
            <a:ext cx="2608030" cy="7951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FUNCIONES</a:t>
            </a:r>
            <a:endParaRPr lang="es-MX" b="1" dirty="0">
              <a:solidFill>
                <a:srgbClr val="000000"/>
              </a:solidFill>
            </a:endParaRPr>
          </a:p>
        </p:txBody>
      </p:sp>
      <p:sp>
        <p:nvSpPr>
          <p:cNvPr id="9" name="Rectángulo redondeado 8"/>
          <p:cNvSpPr/>
          <p:nvPr/>
        </p:nvSpPr>
        <p:spPr>
          <a:xfrm>
            <a:off x="4831739" y="3722576"/>
            <a:ext cx="2745352" cy="812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ACTIVIDADES</a:t>
            </a:r>
          </a:p>
        </p:txBody>
      </p:sp>
      <p:sp>
        <p:nvSpPr>
          <p:cNvPr id="12" name="Flecha derecha 11"/>
          <p:cNvSpPr/>
          <p:nvPr/>
        </p:nvSpPr>
        <p:spPr>
          <a:xfrm flipH="1">
            <a:off x="7883610" y="2491354"/>
            <a:ext cx="1738185" cy="686264"/>
          </a:xfrm>
          <a:prstGeom prst="rightArrow">
            <a:avLst/>
          </a:prstGeom>
          <a:solidFill>
            <a:srgbClr val="C0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MX" dirty="0">
              <a:solidFill>
                <a:prstClr val="white"/>
              </a:solidFill>
            </a:endParaRPr>
          </a:p>
        </p:txBody>
      </p:sp>
      <p:pic>
        <p:nvPicPr>
          <p:cNvPr id="4" name="Imagen 3"/>
          <p:cNvPicPr>
            <a:picLocks noChangeAspect="1"/>
          </p:cNvPicPr>
          <p:nvPr/>
        </p:nvPicPr>
        <p:blipFill>
          <a:blip r:embed="rId2" cstate="print"/>
          <a:stretch>
            <a:fillRect/>
          </a:stretch>
        </p:blipFill>
        <p:spPr>
          <a:xfrm>
            <a:off x="3994204" y="5326390"/>
            <a:ext cx="926672" cy="109738"/>
          </a:xfrm>
          <a:prstGeom prst="rect">
            <a:avLst/>
          </a:prstGeom>
        </p:spPr>
      </p:pic>
      <p:pic>
        <p:nvPicPr>
          <p:cNvPr id="6" name="Imagen 5"/>
          <p:cNvPicPr>
            <a:picLocks noChangeAspect="1"/>
          </p:cNvPicPr>
          <p:nvPr/>
        </p:nvPicPr>
        <p:blipFill>
          <a:blip r:embed="rId3" cstate="print"/>
          <a:stretch>
            <a:fillRect/>
          </a:stretch>
        </p:blipFill>
        <p:spPr>
          <a:xfrm flipV="1">
            <a:off x="3511253" y="3403612"/>
            <a:ext cx="525766" cy="45719"/>
          </a:xfrm>
          <a:prstGeom prst="rect">
            <a:avLst/>
          </a:prstGeom>
        </p:spPr>
      </p:pic>
      <p:sp>
        <p:nvSpPr>
          <p:cNvPr id="15" name="Rectángulo redondeado 14"/>
          <p:cNvSpPr/>
          <p:nvPr/>
        </p:nvSpPr>
        <p:spPr>
          <a:xfrm>
            <a:off x="4831739" y="4931287"/>
            <a:ext cx="2780296" cy="7902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INDICADORES</a:t>
            </a:r>
          </a:p>
        </p:txBody>
      </p:sp>
      <p:sp>
        <p:nvSpPr>
          <p:cNvPr id="14" name="13 Rectángulo redondeado"/>
          <p:cNvSpPr/>
          <p:nvPr/>
        </p:nvSpPr>
        <p:spPr>
          <a:xfrm>
            <a:off x="1304544" y="2779776"/>
            <a:ext cx="2292096" cy="119481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solidFill>
                  <a:srgbClr val="000000"/>
                </a:solidFill>
              </a:rPr>
              <a:t>AREA II</a:t>
            </a:r>
          </a:p>
        </p:txBody>
      </p:sp>
    </p:spTree>
    <p:extLst>
      <p:ext uri="{BB962C8B-B14F-4D97-AF65-F5344CB8AC3E}">
        <p14:creationId xmlns:p14="http://schemas.microsoft.com/office/powerpoint/2010/main" val="9930036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419498" y="953907"/>
            <a:ext cx="9292045" cy="587511"/>
          </a:xfrm>
        </p:spPr>
        <p:txBody>
          <a:bodyPr>
            <a:normAutofit fontScale="90000"/>
          </a:bodyPr>
          <a:lstStyle/>
          <a:p>
            <a:pPr algn="ctr"/>
            <a:r>
              <a:rPr lang="es-MX" sz="4000" dirty="0">
                <a:latin typeface="+mn-lt"/>
              </a:rPr>
              <a:t>IDEAS QUE DEBE  REFORZAR EL ÁREA ll</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189740495"/>
              </p:ext>
            </p:extLst>
          </p:nvPr>
        </p:nvGraphicFramePr>
        <p:xfrm>
          <a:off x="329514" y="1400432"/>
          <a:ext cx="11409405" cy="49257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186048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773699" y="2360679"/>
            <a:ext cx="10029073" cy="2965083"/>
          </a:xfrm>
        </p:spPr>
        <p:txBody>
          <a:bodyPr/>
          <a:lstStyle/>
          <a:p>
            <a:pPr lvl="0" algn="just">
              <a:buFont typeface="Wingdings" pitchFamily="2" charset="2"/>
              <a:buChar char="§"/>
            </a:pPr>
            <a:r>
              <a:rPr lang="es-ES_tradnl" sz="3200" dirty="0">
                <a:solidFill>
                  <a:schemeClr val="tx1"/>
                </a:solidFill>
              </a:rPr>
              <a:t>Apoyar y vigilar el desempeño de los Matrimonios Responsables de Área ll sector.</a:t>
            </a:r>
            <a:endParaRPr lang="es-MX" sz="3200" dirty="0">
              <a:solidFill>
                <a:schemeClr val="tx1"/>
              </a:solidFill>
            </a:endParaRPr>
          </a:p>
          <a:p>
            <a:pPr lvl="0" algn="just">
              <a:buFont typeface="Wingdings" pitchFamily="2" charset="2"/>
              <a:buChar char="§"/>
            </a:pPr>
            <a:r>
              <a:rPr lang="es-ES_tradnl" sz="3200" dirty="0">
                <a:solidFill>
                  <a:schemeClr val="tx1"/>
                </a:solidFill>
              </a:rPr>
              <a:t>Promover que los matrimonios que ofrecen Servicios Institucionales, estén capacitados y cumplan correctamente con sus actividades.</a:t>
            </a:r>
            <a:endParaRPr lang="es-MX" sz="3200" dirty="0">
              <a:solidFill>
                <a:schemeClr val="tx1"/>
              </a:solidFill>
            </a:endParaRPr>
          </a:p>
          <a:p>
            <a:pPr lvl="0"/>
            <a:endParaRPr lang="es-MX" sz="2800" dirty="0">
              <a:solidFill>
                <a:srgbClr val="990033"/>
              </a:solidFill>
            </a:endParaRPr>
          </a:p>
        </p:txBody>
      </p:sp>
      <p:sp>
        <p:nvSpPr>
          <p:cNvPr id="7" name="6 Rectángulo"/>
          <p:cNvSpPr/>
          <p:nvPr/>
        </p:nvSpPr>
        <p:spPr>
          <a:xfrm>
            <a:off x="123820" y="976622"/>
            <a:ext cx="11310405" cy="929485"/>
          </a:xfrm>
          <a:prstGeom prst="rect">
            <a:avLst/>
          </a:prstGeom>
        </p:spPr>
        <p:txBody>
          <a:bodyPr wrap="none">
            <a:spAutoFit/>
          </a:bodyPr>
          <a:lstStyle/>
          <a:p>
            <a:pPr algn="ctr" defTabSz="685800">
              <a:lnSpc>
                <a:spcPct val="85000"/>
              </a:lnSpc>
            </a:pPr>
            <a:r>
              <a:rPr lang="es-MX" sz="3200" b="1" spc="-38" dirty="0">
                <a:latin typeface="+mn-lt"/>
                <a:ea typeface="+mj-ea"/>
                <a:cs typeface="+mj-cs"/>
              </a:rPr>
              <a:t>FUNCIONES  DE MATRIMONIO SECRETARIO DIOCESANO DE  ÁREA ll</a:t>
            </a:r>
          </a:p>
          <a:p>
            <a:pPr algn="ctr" defTabSz="685800">
              <a:lnSpc>
                <a:spcPct val="85000"/>
              </a:lnSpc>
            </a:pPr>
            <a:r>
              <a:rPr lang="es-MX" b="1" spc="-38" dirty="0">
                <a:latin typeface="+mn-lt"/>
                <a:ea typeface="+mj-ea"/>
                <a:cs typeface="+mj-cs"/>
              </a:rPr>
              <a:t>                                                                                                                                                                              MANUAL DE ORGANIZACION</a:t>
            </a:r>
            <a:endParaRPr lang="es-MX" sz="3200" b="1" spc="-38" dirty="0">
              <a:latin typeface="+mn-lt"/>
              <a:ea typeface="+mj-ea"/>
              <a:cs typeface="+mj-cs"/>
            </a:endParaRPr>
          </a:p>
        </p:txBody>
      </p:sp>
    </p:spTree>
    <p:extLst>
      <p:ext uri="{BB962C8B-B14F-4D97-AF65-F5344CB8AC3E}">
        <p14:creationId xmlns:p14="http://schemas.microsoft.com/office/powerpoint/2010/main" val="14820741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51695" y="1911702"/>
            <a:ext cx="10497312" cy="4252615"/>
          </a:xfrm>
        </p:spPr>
        <p:txBody>
          <a:bodyPr>
            <a:normAutofit/>
          </a:bodyPr>
          <a:lstStyle/>
          <a:p>
            <a:pPr algn="just">
              <a:buFont typeface="Wingdings" pitchFamily="2" charset="2"/>
              <a:buChar char="§"/>
            </a:pPr>
            <a:r>
              <a:rPr lang="es-ES_tradnl" sz="2800" dirty="0">
                <a:solidFill>
                  <a:schemeClr val="tx1"/>
                </a:solidFill>
              </a:rPr>
              <a:t> Coordinar las actividades relacionadas con los Servicios Institucionales, trabajando para extender sus beneficios en el ámbito de sus Diócesis, con apoyo de los equipos de servicios correspondientes.</a:t>
            </a:r>
            <a:endParaRPr lang="es-MX" sz="2800" dirty="0">
              <a:solidFill>
                <a:schemeClr val="tx1"/>
              </a:solidFill>
            </a:endParaRPr>
          </a:p>
          <a:p>
            <a:pPr lvl="0" algn="just">
              <a:buClr>
                <a:schemeClr val="tx1"/>
              </a:buClr>
              <a:buFont typeface="Wingdings" pitchFamily="2" charset="2"/>
              <a:buChar char="§"/>
            </a:pPr>
            <a:r>
              <a:rPr lang="es-ES_tradnl" sz="2800" dirty="0">
                <a:solidFill>
                  <a:srgbClr val="990033"/>
                </a:solidFill>
              </a:rPr>
              <a:t> </a:t>
            </a:r>
            <a:r>
              <a:rPr lang="es-ES_tradnl" sz="2800" dirty="0">
                <a:solidFill>
                  <a:schemeClr val="tx1"/>
                </a:solidFill>
              </a:rPr>
              <a:t>Entablar una relación permanente con la comisión Diocesana de Pastoral Familiar.</a:t>
            </a:r>
            <a:endParaRPr lang="es-MX" sz="2800" dirty="0">
              <a:solidFill>
                <a:schemeClr val="tx1"/>
              </a:solidFill>
            </a:endParaRPr>
          </a:p>
          <a:p>
            <a:pPr algn="just">
              <a:buClr>
                <a:schemeClr val="tx1"/>
              </a:buClr>
              <a:buFont typeface="Wingdings" pitchFamily="2" charset="2"/>
              <a:buChar char="§"/>
            </a:pPr>
            <a:r>
              <a:rPr lang="es-ES_tradnl" sz="2800" dirty="0">
                <a:solidFill>
                  <a:srgbClr val="990033"/>
                </a:solidFill>
              </a:rPr>
              <a:t> </a:t>
            </a:r>
            <a:r>
              <a:rPr lang="es-ES_tradnl" sz="2800" dirty="0">
                <a:solidFill>
                  <a:schemeClr val="tx1"/>
                </a:solidFill>
              </a:rPr>
              <a:t>Implementar en la Diócesis los planes y estrategias, promovidos por el matrimonio Secretario Nacional de Área Il.</a:t>
            </a:r>
            <a:endParaRPr lang="es-MX" sz="2800" dirty="0">
              <a:solidFill>
                <a:schemeClr val="tx1"/>
              </a:solidFill>
            </a:endParaRPr>
          </a:p>
        </p:txBody>
      </p:sp>
      <p:sp>
        <p:nvSpPr>
          <p:cNvPr id="6" name="5 Rectángulo"/>
          <p:cNvSpPr/>
          <p:nvPr/>
        </p:nvSpPr>
        <p:spPr>
          <a:xfrm>
            <a:off x="0" y="982217"/>
            <a:ext cx="11800702" cy="929485"/>
          </a:xfrm>
          <a:prstGeom prst="rect">
            <a:avLst/>
          </a:prstGeom>
        </p:spPr>
        <p:txBody>
          <a:bodyPr wrap="square">
            <a:spAutoFit/>
          </a:bodyPr>
          <a:lstStyle/>
          <a:p>
            <a:pPr algn="ctr" defTabSz="685800">
              <a:lnSpc>
                <a:spcPct val="85000"/>
              </a:lnSpc>
            </a:pPr>
            <a:r>
              <a:rPr lang="es-MX" sz="3200" b="1" spc="-38" dirty="0">
                <a:solidFill>
                  <a:schemeClr val="accent2">
                    <a:lumMod val="40000"/>
                    <a:lumOff val="60000"/>
                  </a:schemeClr>
                </a:solidFill>
              </a:rPr>
              <a:t>FUNCIONES  DE MATRIMONIO SECRETARIO DIOCESANO DE  ÁREA ll</a:t>
            </a:r>
          </a:p>
          <a:p>
            <a:pPr algn="ctr" defTabSz="685800">
              <a:lnSpc>
                <a:spcPct val="85000"/>
              </a:lnSpc>
            </a:pPr>
            <a:r>
              <a:rPr lang="es-MX" b="1" spc="-38" dirty="0">
                <a:solidFill>
                  <a:schemeClr val="accent2">
                    <a:lumMod val="40000"/>
                    <a:lumOff val="60000"/>
                  </a:schemeClr>
                </a:solidFill>
              </a:rPr>
              <a:t>                                                                                                                                                                              MANUAL DE ORGANIZACION</a:t>
            </a:r>
            <a:endParaRPr lang="es-MX" sz="3200" b="1" spc="-38" dirty="0">
              <a:solidFill>
                <a:schemeClr val="accent2">
                  <a:lumMod val="40000"/>
                  <a:lumOff val="60000"/>
                </a:schemeClr>
              </a:solidFill>
            </a:endParaRPr>
          </a:p>
        </p:txBody>
      </p:sp>
    </p:spTree>
    <p:extLst>
      <p:ext uri="{BB962C8B-B14F-4D97-AF65-F5344CB8AC3E}">
        <p14:creationId xmlns:p14="http://schemas.microsoft.com/office/powerpoint/2010/main" val="41177218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ector recto 4"/>
          <p:cNvCxnSpPr/>
          <p:nvPr/>
        </p:nvCxnSpPr>
        <p:spPr>
          <a:xfrm>
            <a:off x="4030392" y="1668321"/>
            <a:ext cx="6627" cy="3712938"/>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8" name="Conector recto 7"/>
          <p:cNvCxnSpPr/>
          <p:nvPr/>
        </p:nvCxnSpPr>
        <p:spPr>
          <a:xfrm>
            <a:off x="4037019" y="1668321"/>
            <a:ext cx="742120" cy="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0" name="Conector recto 9"/>
          <p:cNvCxnSpPr/>
          <p:nvPr/>
        </p:nvCxnSpPr>
        <p:spPr>
          <a:xfrm>
            <a:off x="4028025" y="2834486"/>
            <a:ext cx="1166189"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Conector recto 12"/>
          <p:cNvCxnSpPr/>
          <p:nvPr/>
        </p:nvCxnSpPr>
        <p:spPr>
          <a:xfrm>
            <a:off x="4042086" y="4170823"/>
            <a:ext cx="830908" cy="4162"/>
          </a:xfrm>
          <a:prstGeom prst="line">
            <a:avLst/>
          </a:prstGeom>
        </p:spPr>
        <p:style>
          <a:lnRef idx="3">
            <a:schemeClr val="accent2"/>
          </a:lnRef>
          <a:fillRef idx="0">
            <a:schemeClr val="accent2"/>
          </a:fillRef>
          <a:effectRef idx="2">
            <a:schemeClr val="accent2"/>
          </a:effectRef>
          <a:fontRef idx="minor">
            <a:schemeClr val="tx1"/>
          </a:fontRef>
        </p:style>
      </p:cxnSp>
      <p:sp>
        <p:nvSpPr>
          <p:cNvPr id="19" name="Rectángulo redondeado 18"/>
          <p:cNvSpPr/>
          <p:nvPr/>
        </p:nvSpPr>
        <p:spPr>
          <a:xfrm>
            <a:off x="4739831" y="1184090"/>
            <a:ext cx="2703445" cy="88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IMPORTANCIA</a:t>
            </a:r>
          </a:p>
        </p:txBody>
      </p:sp>
      <p:sp>
        <p:nvSpPr>
          <p:cNvPr id="20" name="Rectángulo redondeado 19"/>
          <p:cNvSpPr/>
          <p:nvPr/>
        </p:nvSpPr>
        <p:spPr>
          <a:xfrm>
            <a:off x="4908398" y="2465089"/>
            <a:ext cx="2608030" cy="7951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FUNCIONES</a:t>
            </a:r>
            <a:endParaRPr lang="es-MX" b="1" dirty="0">
              <a:solidFill>
                <a:srgbClr val="000000"/>
              </a:solidFill>
            </a:endParaRPr>
          </a:p>
        </p:txBody>
      </p:sp>
      <p:sp>
        <p:nvSpPr>
          <p:cNvPr id="9" name="Rectángulo redondeado 8"/>
          <p:cNvSpPr/>
          <p:nvPr/>
        </p:nvSpPr>
        <p:spPr>
          <a:xfrm>
            <a:off x="4831739" y="3722576"/>
            <a:ext cx="2745352" cy="812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ACTIVIDADES</a:t>
            </a:r>
          </a:p>
        </p:txBody>
      </p:sp>
      <p:sp>
        <p:nvSpPr>
          <p:cNvPr id="12" name="Flecha derecha 11"/>
          <p:cNvSpPr/>
          <p:nvPr/>
        </p:nvSpPr>
        <p:spPr>
          <a:xfrm flipH="1">
            <a:off x="8023653" y="3785695"/>
            <a:ext cx="1738185" cy="686264"/>
          </a:xfrm>
          <a:prstGeom prst="rightArrow">
            <a:avLst/>
          </a:prstGeom>
          <a:solidFill>
            <a:srgbClr val="C0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MX" dirty="0">
              <a:solidFill>
                <a:prstClr val="white"/>
              </a:solidFill>
            </a:endParaRPr>
          </a:p>
        </p:txBody>
      </p:sp>
      <p:pic>
        <p:nvPicPr>
          <p:cNvPr id="4" name="Imagen 3"/>
          <p:cNvPicPr>
            <a:picLocks noChangeAspect="1"/>
          </p:cNvPicPr>
          <p:nvPr/>
        </p:nvPicPr>
        <p:blipFill>
          <a:blip r:embed="rId2" cstate="print"/>
          <a:stretch>
            <a:fillRect/>
          </a:stretch>
        </p:blipFill>
        <p:spPr>
          <a:xfrm>
            <a:off x="3994204" y="5326390"/>
            <a:ext cx="926672" cy="109738"/>
          </a:xfrm>
          <a:prstGeom prst="rect">
            <a:avLst/>
          </a:prstGeom>
        </p:spPr>
      </p:pic>
      <p:pic>
        <p:nvPicPr>
          <p:cNvPr id="6" name="Imagen 5"/>
          <p:cNvPicPr>
            <a:picLocks noChangeAspect="1"/>
          </p:cNvPicPr>
          <p:nvPr/>
        </p:nvPicPr>
        <p:blipFill>
          <a:blip r:embed="rId3" cstate="print"/>
          <a:stretch>
            <a:fillRect/>
          </a:stretch>
        </p:blipFill>
        <p:spPr>
          <a:xfrm flipV="1">
            <a:off x="3511253" y="3403612"/>
            <a:ext cx="525766" cy="45719"/>
          </a:xfrm>
          <a:prstGeom prst="rect">
            <a:avLst/>
          </a:prstGeom>
        </p:spPr>
      </p:pic>
      <p:sp>
        <p:nvSpPr>
          <p:cNvPr id="15" name="Rectángulo redondeado 14"/>
          <p:cNvSpPr/>
          <p:nvPr/>
        </p:nvSpPr>
        <p:spPr>
          <a:xfrm>
            <a:off x="4831739" y="4931287"/>
            <a:ext cx="2780296" cy="7902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INDICADORES</a:t>
            </a:r>
          </a:p>
        </p:txBody>
      </p:sp>
      <p:sp>
        <p:nvSpPr>
          <p:cNvPr id="14" name="13 Rectángulo redondeado"/>
          <p:cNvSpPr/>
          <p:nvPr/>
        </p:nvSpPr>
        <p:spPr>
          <a:xfrm>
            <a:off x="1353312" y="2926080"/>
            <a:ext cx="2182368" cy="11826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solidFill>
                  <a:srgbClr val="000000"/>
                </a:solidFill>
              </a:rPr>
              <a:t>AREA II</a:t>
            </a:r>
          </a:p>
        </p:txBody>
      </p:sp>
    </p:spTree>
    <p:extLst>
      <p:ext uri="{BB962C8B-B14F-4D97-AF65-F5344CB8AC3E}">
        <p14:creationId xmlns:p14="http://schemas.microsoft.com/office/powerpoint/2010/main" val="30606417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21"/>
          <p:cNvSpPr txBox="1">
            <a:spLocks noChangeArrowheads="1"/>
          </p:cNvSpPr>
          <p:nvPr/>
        </p:nvSpPr>
        <p:spPr bwMode="auto">
          <a:xfrm>
            <a:off x="551242" y="734182"/>
            <a:ext cx="8016704" cy="3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tIns="10800" bIns="10800" anchor="ctr"/>
          <a:lstStyle/>
          <a:p>
            <a:pPr marL="273050" indent="-273050">
              <a:lnSpc>
                <a:spcPts val="1600"/>
              </a:lnSpc>
              <a:buClr>
                <a:srgbClr val="00FF00"/>
              </a:buClr>
              <a:buFont typeface="Webdings" pitchFamily="18" charset="2"/>
              <a:buChar char="4"/>
            </a:pPr>
            <a:r>
              <a:rPr lang="es-MX" b="1" dirty="0">
                <a:solidFill>
                  <a:srgbClr val="242852"/>
                </a:solidFill>
                <a:latin typeface="Century Gothic" pitchFamily="34" charset="0"/>
              </a:rPr>
              <a:t>Procedimiento para Matrimonios Secretarios Diocesanos de Área II</a:t>
            </a:r>
          </a:p>
        </p:txBody>
      </p:sp>
      <p:grpSp>
        <p:nvGrpSpPr>
          <p:cNvPr id="6" name="2 Grupo"/>
          <p:cNvGrpSpPr/>
          <p:nvPr/>
        </p:nvGrpSpPr>
        <p:grpSpPr>
          <a:xfrm>
            <a:off x="902043" y="1297459"/>
            <a:ext cx="10181968" cy="5078628"/>
            <a:chOff x="211042" y="558284"/>
            <a:chExt cx="7839673" cy="5779756"/>
          </a:xfrm>
        </p:grpSpPr>
        <p:sp>
          <p:nvSpPr>
            <p:cNvPr id="7" name="Rectangle 5"/>
            <p:cNvSpPr>
              <a:spLocks noChangeArrowheads="1"/>
            </p:cNvSpPr>
            <p:nvPr/>
          </p:nvSpPr>
          <p:spPr bwMode="auto">
            <a:xfrm>
              <a:off x="982663" y="558284"/>
              <a:ext cx="184731" cy="369332"/>
            </a:xfrm>
            <a:prstGeom prst="rect">
              <a:avLst/>
            </a:prstGeom>
            <a:noFill/>
            <a:ln>
              <a:noFill/>
            </a:ln>
            <a:effectLst/>
            <a:extLst>
              <a:ext uri="{909E8E84-426E-40DD-AFC4-6F175D3DCCD1}">
                <a14:hiddenFill xmlns:a14="http://schemas.microsoft.com/office/drawing/2010/main">
                  <a:solidFill>
                    <a:srgbClr val="33CCCC"/>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black"/>
                </a:solidFill>
                <a:effectLst/>
                <a:uLnTx/>
                <a:uFillTx/>
                <a:cs typeface="Calibri" panose="020F0502020204030204" pitchFamily="34" charset="0"/>
              </a:endParaRPr>
            </a:p>
          </p:txBody>
        </p:sp>
        <p:sp>
          <p:nvSpPr>
            <p:cNvPr id="8" name="7 Rectángulo"/>
            <p:cNvSpPr/>
            <p:nvPr/>
          </p:nvSpPr>
          <p:spPr>
            <a:xfrm>
              <a:off x="222917" y="1117440"/>
              <a:ext cx="1116000" cy="5220600"/>
            </a:xfrm>
            <a:prstGeom prst="rect">
              <a:avLst/>
            </a:prstGeom>
            <a:solidFill>
              <a:srgbClr val="EBF1DE">
                <a:alpha val="6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9" name="8 Rectángulo"/>
            <p:cNvSpPr/>
            <p:nvPr/>
          </p:nvSpPr>
          <p:spPr>
            <a:xfrm>
              <a:off x="1338917" y="1117440"/>
              <a:ext cx="1116000" cy="5220600"/>
            </a:xfrm>
            <a:prstGeom prst="rect">
              <a:avLst/>
            </a:prstGeom>
            <a:solidFill>
              <a:srgbClr val="5AA2AE">
                <a:lumMod val="20000"/>
                <a:lumOff val="80000"/>
                <a:alpha val="75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10" name="9 Rectángulo"/>
            <p:cNvSpPr/>
            <p:nvPr/>
          </p:nvSpPr>
          <p:spPr>
            <a:xfrm>
              <a:off x="2454917" y="1117440"/>
              <a:ext cx="1116000" cy="5220600"/>
            </a:xfrm>
            <a:prstGeom prst="rect">
              <a:avLst/>
            </a:prstGeom>
            <a:solidFill>
              <a:srgbClr val="4A66AC">
                <a:lumMod val="20000"/>
                <a:lumOff val="80000"/>
                <a:alpha val="6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11" name="11 Rectángulo"/>
            <p:cNvSpPr/>
            <p:nvPr/>
          </p:nvSpPr>
          <p:spPr>
            <a:xfrm>
              <a:off x="3570917" y="1117440"/>
              <a:ext cx="1116000" cy="5220600"/>
            </a:xfrm>
            <a:prstGeom prst="rect">
              <a:avLst/>
            </a:prstGeom>
            <a:solidFill>
              <a:srgbClr val="FFFFCC">
                <a:alpha val="6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12" name="12 Rectángulo"/>
            <p:cNvSpPr/>
            <p:nvPr/>
          </p:nvSpPr>
          <p:spPr>
            <a:xfrm>
              <a:off x="4686917" y="1117440"/>
              <a:ext cx="1116000" cy="5220600"/>
            </a:xfrm>
            <a:prstGeom prst="rect">
              <a:avLst/>
            </a:prstGeom>
            <a:solidFill>
              <a:srgbClr val="297FD5">
                <a:lumMod val="20000"/>
                <a:lumOff val="80000"/>
                <a:alpha val="60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13" name="13 Rectángulo"/>
            <p:cNvSpPr/>
            <p:nvPr/>
          </p:nvSpPr>
          <p:spPr>
            <a:xfrm>
              <a:off x="5802917" y="1117440"/>
              <a:ext cx="1116000" cy="5220600"/>
            </a:xfrm>
            <a:prstGeom prst="rect">
              <a:avLst/>
            </a:prstGeom>
            <a:solidFill>
              <a:sysClr val="window" lastClr="FFFFFF">
                <a:lumMod val="95000"/>
                <a:alpha val="60000"/>
              </a:sys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dirty="0">
                <a:ln>
                  <a:noFill/>
                </a:ln>
                <a:solidFill>
                  <a:prstClr val="white"/>
                </a:solidFill>
                <a:effectLst/>
                <a:uLnTx/>
                <a:uFillTx/>
                <a:latin typeface="Verdana"/>
                <a:ea typeface="+mn-ea"/>
                <a:cs typeface="Calibri" panose="020F0502020204030204" pitchFamily="34" charset="0"/>
              </a:endParaRPr>
            </a:p>
          </p:txBody>
        </p:sp>
        <p:sp>
          <p:nvSpPr>
            <p:cNvPr id="14" name="14 Rectángulo"/>
            <p:cNvSpPr/>
            <p:nvPr/>
          </p:nvSpPr>
          <p:spPr>
            <a:xfrm>
              <a:off x="6918917" y="1117440"/>
              <a:ext cx="1116000" cy="5220600"/>
            </a:xfrm>
            <a:prstGeom prst="rect">
              <a:avLst/>
            </a:prstGeom>
            <a:solidFill>
              <a:srgbClr val="E9EACC">
                <a:alpha val="59000"/>
              </a:srgbClr>
            </a:solidFill>
            <a:ln w="12700" cap="flat" cmpd="sng" algn="ctr">
              <a:solidFill>
                <a:sysClr val="window" lastClr="FFFFFF">
                  <a:lumMod val="95000"/>
                </a:sys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15" name="17 Rectángulo"/>
            <p:cNvSpPr/>
            <p:nvPr/>
          </p:nvSpPr>
          <p:spPr>
            <a:xfrm>
              <a:off x="5802890" y="1700325"/>
              <a:ext cx="1008000" cy="720000"/>
            </a:xfrm>
            <a:prstGeom prst="rect">
              <a:avLst/>
            </a:prstGeom>
            <a:solidFill>
              <a:srgbClr val="7F8FA9">
                <a:lumMod val="20000"/>
                <a:lumOff val="80000"/>
              </a:srgbClr>
            </a:solidFill>
            <a:ln w="6350" cap="flat" cmpd="sng" algn="ctr">
              <a:solidFill>
                <a:srgbClr val="7F8FA9"/>
              </a:solidFill>
              <a:prstDash val="solid"/>
              <a:miter lim="800000"/>
            </a:ln>
            <a:effectLst>
              <a:outerShdw blurRad="381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Mantener relación </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con la CDP</a:t>
              </a:r>
            </a:p>
          </p:txBody>
        </p:sp>
        <p:sp>
          <p:nvSpPr>
            <p:cNvPr id="16" name="20 Rectángulo redondeado"/>
            <p:cNvSpPr/>
            <p:nvPr/>
          </p:nvSpPr>
          <p:spPr>
            <a:xfrm>
              <a:off x="294925" y="1225472"/>
              <a:ext cx="792088" cy="216024"/>
            </a:xfrm>
            <a:prstGeom prst="roundRect">
              <a:avLst>
                <a:gd name="adj" fmla="val 50000"/>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INICIO</a:t>
              </a:r>
            </a:p>
          </p:txBody>
        </p:sp>
        <p:sp>
          <p:nvSpPr>
            <p:cNvPr id="17" name="21 Rectángulo"/>
            <p:cNvSpPr/>
            <p:nvPr/>
          </p:nvSpPr>
          <p:spPr>
            <a:xfrm>
              <a:off x="211042" y="682255"/>
              <a:ext cx="1116000" cy="432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Presidentes Diocesanos      y  ECD</a:t>
              </a:r>
            </a:p>
          </p:txBody>
        </p:sp>
        <p:sp>
          <p:nvSpPr>
            <p:cNvPr id="18" name="22 Rectángulo"/>
            <p:cNvSpPr/>
            <p:nvPr/>
          </p:nvSpPr>
          <p:spPr>
            <a:xfrm>
              <a:off x="3571404" y="682255"/>
              <a:ext cx="1116000" cy="432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ts val="1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Áreas II </a:t>
              </a:r>
            </a:p>
            <a:p>
              <a:pPr marL="0" marR="0" lvl="0" indent="0" algn="ctr" defTabSz="914400" eaLnBrk="1" fontAlgn="auto" latinLnBrk="0" hangingPunct="1">
                <a:lnSpc>
                  <a:spcPts val="1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 Sector</a:t>
              </a:r>
            </a:p>
          </p:txBody>
        </p:sp>
        <p:sp>
          <p:nvSpPr>
            <p:cNvPr id="19" name="23 Rectángulo"/>
            <p:cNvSpPr/>
            <p:nvPr/>
          </p:nvSpPr>
          <p:spPr>
            <a:xfrm>
              <a:off x="1328872" y="898255"/>
              <a:ext cx="1123898" cy="216000"/>
            </a:xfrm>
            <a:prstGeom prst="rect">
              <a:avLst/>
            </a:prstGeom>
            <a:noFill/>
            <a:ln w="3175"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ÁREA IV</a:t>
              </a:r>
            </a:p>
          </p:txBody>
        </p:sp>
        <p:sp>
          <p:nvSpPr>
            <p:cNvPr id="20" name="24 Rectángulo"/>
            <p:cNvSpPr/>
            <p:nvPr/>
          </p:nvSpPr>
          <p:spPr>
            <a:xfrm>
              <a:off x="2452770" y="898255"/>
              <a:ext cx="1118633" cy="216000"/>
            </a:xfrm>
            <a:prstGeom prst="rect">
              <a:avLst/>
            </a:prstGeom>
            <a:noFill/>
            <a:ln w="3175"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ts val="1200"/>
                </a:lnSpc>
                <a:spcBef>
                  <a:spcPts val="0"/>
                </a:spcBef>
                <a:spcAft>
                  <a:spcPts val="0"/>
                </a:spcAft>
                <a:buClrTx/>
                <a:buSzTx/>
                <a:buFontTx/>
                <a:buNone/>
                <a:tabLst/>
                <a:defRPr/>
              </a:pPr>
              <a:endPar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endParaRPr>
            </a:p>
          </p:txBody>
        </p:sp>
        <p:sp>
          <p:nvSpPr>
            <p:cNvPr id="21" name="25 Rectángulo"/>
            <p:cNvSpPr/>
            <p:nvPr/>
          </p:nvSpPr>
          <p:spPr>
            <a:xfrm>
              <a:off x="4685574" y="682255"/>
              <a:ext cx="1116000" cy="432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endParaRPr>
            </a:p>
          </p:txBody>
        </p:sp>
        <p:sp>
          <p:nvSpPr>
            <p:cNvPr id="22" name="26 Rectángulo"/>
            <p:cNvSpPr/>
            <p:nvPr/>
          </p:nvSpPr>
          <p:spPr>
            <a:xfrm>
              <a:off x="5804207" y="682255"/>
              <a:ext cx="1116000" cy="432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Comisión Diocesana de Pastoral</a:t>
              </a:r>
            </a:p>
          </p:txBody>
        </p:sp>
        <p:sp>
          <p:nvSpPr>
            <p:cNvPr id="23" name="27 Rectángulo"/>
            <p:cNvSpPr/>
            <p:nvPr/>
          </p:nvSpPr>
          <p:spPr>
            <a:xfrm>
              <a:off x="6922840" y="682255"/>
              <a:ext cx="1116000" cy="432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ECN</a:t>
              </a:r>
            </a:p>
          </p:txBody>
        </p:sp>
        <p:sp>
          <p:nvSpPr>
            <p:cNvPr id="24" name="28 Rectángulo"/>
            <p:cNvSpPr/>
            <p:nvPr/>
          </p:nvSpPr>
          <p:spPr>
            <a:xfrm>
              <a:off x="1328872" y="682255"/>
              <a:ext cx="2242532" cy="216000"/>
            </a:xfrm>
            <a:prstGeom prst="rect">
              <a:avLst/>
            </a:prstGeom>
            <a:noFill/>
            <a:ln w="6350" cap="flat" cmpd="sng" algn="ctr">
              <a:solidFill>
                <a:srgbClr val="629DD1">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0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Secretarios Diocesanos</a:t>
              </a:r>
            </a:p>
          </p:txBody>
        </p:sp>
        <p:sp>
          <p:nvSpPr>
            <p:cNvPr id="25" name="29 Rectángulo"/>
            <p:cNvSpPr/>
            <p:nvPr/>
          </p:nvSpPr>
          <p:spPr>
            <a:xfrm>
              <a:off x="222917" y="3065909"/>
              <a:ext cx="1008000" cy="540000"/>
            </a:xfrm>
            <a:prstGeom prst="rect">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Evaluar resultados (indicadores)</a:t>
              </a:r>
            </a:p>
          </p:txBody>
        </p:sp>
        <p:sp>
          <p:nvSpPr>
            <p:cNvPr id="26" name="30 Rectángulo"/>
            <p:cNvSpPr/>
            <p:nvPr/>
          </p:nvSpPr>
          <p:spPr>
            <a:xfrm>
              <a:off x="222917" y="3907856"/>
              <a:ext cx="1008000" cy="540000"/>
            </a:xfrm>
            <a:prstGeom prst="rect">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Aplicar acciones de mejora al Plan de Trabajo</a:t>
              </a:r>
            </a:p>
          </p:txBody>
        </p:sp>
        <p:sp>
          <p:nvSpPr>
            <p:cNvPr id="27" name="31 Rectángulo"/>
            <p:cNvSpPr/>
            <p:nvPr/>
          </p:nvSpPr>
          <p:spPr>
            <a:xfrm>
              <a:off x="222917" y="4749803"/>
              <a:ext cx="1008000" cy="1008000"/>
            </a:xfrm>
            <a:prstGeom prst="rect">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Al fin del trienio: Preparar y  realizar  entrega – recepción</a:t>
              </a:r>
            </a:p>
          </p:txBody>
        </p:sp>
        <p:sp>
          <p:nvSpPr>
            <p:cNvPr id="28" name="32 Rectángulo redondeado"/>
            <p:cNvSpPr/>
            <p:nvPr/>
          </p:nvSpPr>
          <p:spPr>
            <a:xfrm>
              <a:off x="294925" y="6057323"/>
              <a:ext cx="792088" cy="216024"/>
            </a:xfrm>
            <a:prstGeom prst="roundRect">
              <a:avLst>
                <a:gd name="adj" fmla="val 50000"/>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FIN</a:t>
              </a:r>
            </a:p>
          </p:txBody>
        </p:sp>
        <p:sp>
          <p:nvSpPr>
            <p:cNvPr id="29" name="33 Flecha abajo"/>
            <p:cNvSpPr/>
            <p:nvPr/>
          </p:nvSpPr>
          <p:spPr>
            <a:xfrm>
              <a:off x="582957" y="1488331"/>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0" name="34 Flecha abajo"/>
            <p:cNvSpPr/>
            <p:nvPr/>
          </p:nvSpPr>
          <p:spPr>
            <a:xfrm>
              <a:off x="582969" y="3605685"/>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1" name="35 Flecha abajo"/>
            <p:cNvSpPr/>
            <p:nvPr/>
          </p:nvSpPr>
          <p:spPr>
            <a:xfrm>
              <a:off x="582957" y="4455171"/>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2" name="36 Flecha abajo"/>
            <p:cNvSpPr/>
            <p:nvPr/>
          </p:nvSpPr>
          <p:spPr>
            <a:xfrm>
              <a:off x="582957" y="5748061"/>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3" name="37 Flecha abajo"/>
            <p:cNvSpPr/>
            <p:nvPr/>
          </p:nvSpPr>
          <p:spPr>
            <a:xfrm rot="16200000">
              <a:off x="1215250" y="1978420"/>
              <a:ext cx="252000" cy="180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4" name="38 Rectángulo"/>
            <p:cNvSpPr/>
            <p:nvPr/>
          </p:nvSpPr>
          <p:spPr>
            <a:xfrm>
              <a:off x="234319" y="1481733"/>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1</a:t>
              </a:r>
            </a:p>
          </p:txBody>
        </p:sp>
        <p:sp>
          <p:nvSpPr>
            <p:cNvPr id="35" name="39 Rectángulo"/>
            <p:cNvSpPr/>
            <p:nvPr/>
          </p:nvSpPr>
          <p:spPr>
            <a:xfrm>
              <a:off x="1465685" y="1453294"/>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2</a:t>
              </a:r>
            </a:p>
          </p:txBody>
        </p:sp>
        <p:sp>
          <p:nvSpPr>
            <p:cNvPr id="36" name="40 Flecha abajo"/>
            <p:cNvSpPr/>
            <p:nvPr/>
          </p:nvSpPr>
          <p:spPr>
            <a:xfrm rot="16200000">
              <a:off x="2899117" y="1564421"/>
              <a:ext cx="216000" cy="100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7" name="41 Flecha abajo"/>
            <p:cNvSpPr/>
            <p:nvPr/>
          </p:nvSpPr>
          <p:spPr>
            <a:xfrm>
              <a:off x="6198890" y="2442645"/>
              <a:ext cx="216000" cy="792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8" name="42 Flecha abajo"/>
            <p:cNvSpPr/>
            <p:nvPr/>
          </p:nvSpPr>
          <p:spPr>
            <a:xfrm>
              <a:off x="3993278" y="4067903"/>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39" name="43 Rectángulo"/>
            <p:cNvSpPr/>
            <p:nvPr/>
          </p:nvSpPr>
          <p:spPr>
            <a:xfrm>
              <a:off x="3597278" y="1464549"/>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3</a:t>
              </a:r>
            </a:p>
          </p:txBody>
        </p:sp>
        <p:sp>
          <p:nvSpPr>
            <p:cNvPr id="40" name="44 Rectángulo"/>
            <p:cNvSpPr/>
            <p:nvPr/>
          </p:nvSpPr>
          <p:spPr>
            <a:xfrm>
              <a:off x="5801574" y="1464549"/>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4</a:t>
              </a:r>
            </a:p>
          </p:txBody>
        </p:sp>
        <p:sp>
          <p:nvSpPr>
            <p:cNvPr id="41" name="45 Rectángulo"/>
            <p:cNvSpPr/>
            <p:nvPr/>
          </p:nvSpPr>
          <p:spPr>
            <a:xfrm>
              <a:off x="5801573" y="2984560"/>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5</a:t>
              </a:r>
            </a:p>
          </p:txBody>
        </p:sp>
        <p:sp>
          <p:nvSpPr>
            <p:cNvPr id="42" name="55 Rectángulo"/>
            <p:cNvSpPr/>
            <p:nvPr/>
          </p:nvSpPr>
          <p:spPr>
            <a:xfrm>
              <a:off x="3597278" y="1708420"/>
              <a:ext cx="1008000" cy="720000"/>
            </a:xfrm>
            <a:prstGeom prst="rect">
              <a:avLst/>
            </a:prstGeom>
            <a:solidFill>
              <a:srgbClr val="9D90A0">
                <a:lumMod val="40000"/>
                <a:lumOff val="60000"/>
              </a:srgbClr>
            </a:solidFill>
            <a:ln w="6350" cap="flat" cmpd="sng" algn="ctr">
              <a:solidFill>
                <a:srgbClr val="9D90A0"/>
              </a:solidFill>
              <a:prstDash val="solid"/>
              <a:miter lim="800000"/>
            </a:ln>
            <a:effectLst>
              <a:outerShdw blurRad="381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Vigilar el desempeño </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 las Áreas II de Sector</a:t>
              </a:r>
            </a:p>
          </p:txBody>
        </p:sp>
        <p:sp>
          <p:nvSpPr>
            <p:cNvPr id="43" name="56 Rectángulo"/>
            <p:cNvSpPr/>
            <p:nvPr/>
          </p:nvSpPr>
          <p:spPr>
            <a:xfrm>
              <a:off x="3610443" y="3158562"/>
              <a:ext cx="1008000" cy="900000"/>
            </a:xfrm>
            <a:prstGeom prst="rect">
              <a:avLst/>
            </a:prstGeom>
            <a:solidFill>
              <a:srgbClr val="9D90A0">
                <a:lumMod val="40000"/>
                <a:lumOff val="60000"/>
              </a:srgbClr>
            </a:solidFill>
            <a:ln w="6350" cap="flat" cmpd="sng" algn="ctr">
              <a:solidFill>
                <a:srgbClr val="9D90A0"/>
              </a:solidFill>
              <a:prstDash val="solid"/>
              <a:miter lim="800000"/>
            </a:ln>
            <a:effectLst>
              <a:outerShdw blurRad="381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Difundir programas </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para apoyo</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 la Pastoral Familiar </a:t>
              </a:r>
            </a:p>
          </p:txBody>
        </p:sp>
        <p:sp>
          <p:nvSpPr>
            <p:cNvPr id="44" name="57 Rectángulo"/>
            <p:cNvSpPr/>
            <p:nvPr/>
          </p:nvSpPr>
          <p:spPr>
            <a:xfrm>
              <a:off x="3607810" y="4370810"/>
              <a:ext cx="1008000" cy="720000"/>
            </a:xfrm>
            <a:prstGeom prst="rect">
              <a:avLst/>
            </a:prstGeom>
            <a:solidFill>
              <a:srgbClr val="9D90A0">
                <a:lumMod val="40000"/>
                <a:lumOff val="60000"/>
              </a:srgbClr>
            </a:solidFill>
            <a:ln w="6350" cap="flat" cmpd="sng" algn="ctr">
              <a:solidFill>
                <a:srgbClr val="9D90A0"/>
              </a:solidFill>
              <a:prstDash val="solid"/>
              <a:miter lim="800000"/>
            </a:ln>
            <a:effectLst>
              <a:outerShdw blurRad="381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Coordinar la promoción de los Servicios Institucionales</a:t>
              </a:r>
            </a:p>
          </p:txBody>
        </p:sp>
        <p:sp>
          <p:nvSpPr>
            <p:cNvPr id="45" name="64 Rectángulo"/>
            <p:cNvSpPr/>
            <p:nvPr/>
          </p:nvSpPr>
          <p:spPr>
            <a:xfrm>
              <a:off x="3597177" y="2896886"/>
              <a:ext cx="264249" cy="257369"/>
            </a:xfrm>
            <a:prstGeom prst="rect">
              <a:avLst/>
            </a:prstGeom>
            <a:noFill/>
          </p:spPr>
          <p:txBody>
            <a:bodyPr wrap="squar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6</a:t>
              </a:r>
            </a:p>
          </p:txBody>
        </p:sp>
        <p:sp>
          <p:nvSpPr>
            <p:cNvPr id="46" name="67 Flecha abajo"/>
            <p:cNvSpPr/>
            <p:nvPr/>
          </p:nvSpPr>
          <p:spPr>
            <a:xfrm rot="5400000" flipH="1">
              <a:off x="5101367" y="3077188"/>
              <a:ext cx="216000" cy="1080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47" name="68 Rectángulo"/>
            <p:cNvSpPr/>
            <p:nvPr/>
          </p:nvSpPr>
          <p:spPr>
            <a:xfrm>
              <a:off x="234319" y="2863449"/>
              <a:ext cx="264249" cy="257369"/>
            </a:xfrm>
            <a:prstGeom prst="rect">
              <a:avLst/>
            </a:prstGeom>
            <a:noFill/>
          </p:spPr>
          <p:txBody>
            <a:bodyPr wrap="squar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10</a:t>
              </a:r>
            </a:p>
          </p:txBody>
        </p:sp>
        <p:sp>
          <p:nvSpPr>
            <p:cNvPr id="48" name="69 Rectángulo"/>
            <p:cNvSpPr/>
            <p:nvPr/>
          </p:nvSpPr>
          <p:spPr>
            <a:xfrm>
              <a:off x="222917" y="3676524"/>
              <a:ext cx="264249" cy="257369"/>
            </a:xfrm>
            <a:prstGeom prst="rect">
              <a:avLst/>
            </a:prstGeom>
            <a:noFill/>
          </p:spPr>
          <p:txBody>
            <a:bodyPr wrap="squar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11</a:t>
              </a:r>
            </a:p>
          </p:txBody>
        </p:sp>
        <p:sp>
          <p:nvSpPr>
            <p:cNvPr id="49" name="70 Rectángulo"/>
            <p:cNvSpPr/>
            <p:nvPr/>
          </p:nvSpPr>
          <p:spPr>
            <a:xfrm>
              <a:off x="222916" y="4518898"/>
              <a:ext cx="264249" cy="257369"/>
            </a:xfrm>
            <a:prstGeom prst="rect">
              <a:avLst/>
            </a:prstGeom>
            <a:noFill/>
          </p:spPr>
          <p:txBody>
            <a:bodyPr wrap="squar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12</a:t>
              </a:r>
            </a:p>
          </p:txBody>
        </p:sp>
        <p:sp>
          <p:nvSpPr>
            <p:cNvPr id="50" name="79 Rectángulo"/>
            <p:cNvSpPr/>
            <p:nvPr/>
          </p:nvSpPr>
          <p:spPr>
            <a:xfrm>
              <a:off x="5802890" y="3254632"/>
              <a:ext cx="1008000" cy="720000"/>
            </a:xfrm>
            <a:prstGeom prst="rect">
              <a:avLst/>
            </a:prstGeom>
            <a:solidFill>
              <a:srgbClr val="7F8FA9">
                <a:lumMod val="20000"/>
                <a:lumOff val="80000"/>
              </a:srgbClr>
            </a:solidFill>
            <a:ln w="6350" cap="flat" cmpd="sng" algn="ctr">
              <a:solidFill>
                <a:srgbClr val="7F8FA9"/>
              </a:solidFill>
              <a:prstDash val="solid"/>
              <a:miter lim="800000"/>
            </a:ln>
            <a:effectLst>
              <a:outerShdw blurRad="38100" dist="25400" dir="8100000" algn="tr" rotWithShape="0">
                <a:prstClr val="black">
                  <a:alpha val="20000"/>
                </a:prstClr>
              </a:outerShdw>
            </a:effectLst>
          </p:spPr>
          <p:txBody>
            <a:bodyPr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Detectar necesidades de la CDP</a:t>
              </a:r>
            </a:p>
          </p:txBody>
        </p:sp>
        <p:sp>
          <p:nvSpPr>
            <p:cNvPr id="51" name="80 Rectángulo"/>
            <p:cNvSpPr/>
            <p:nvPr/>
          </p:nvSpPr>
          <p:spPr>
            <a:xfrm>
              <a:off x="222917" y="1798420"/>
              <a:ext cx="1008000" cy="540000"/>
            </a:xfrm>
            <a:prstGeom prst="rect">
              <a:avLst/>
            </a:prstGeom>
            <a:solidFill>
              <a:srgbClr val="5AA2AE">
                <a:lumMod val="20000"/>
                <a:lumOff val="80000"/>
              </a:srgbClr>
            </a:solidFill>
            <a:ln w="3175" cap="flat" cmpd="sng" algn="ctr">
              <a:solidFill>
                <a:srgbClr val="629DD1">
                  <a:lumMod val="60000"/>
                  <a:lumOff val="4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Ejecución del Plan de Trabajo</a:t>
              </a:r>
            </a:p>
          </p:txBody>
        </p:sp>
        <p:sp>
          <p:nvSpPr>
            <p:cNvPr id="52" name="81 Rectángulo"/>
            <p:cNvSpPr/>
            <p:nvPr/>
          </p:nvSpPr>
          <p:spPr>
            <a:xfrm>
              <a:off x="1444770" y="1708420"/>
              <a:ext cx="1008000" cy="720000"/>
            </a:xfrm>
            <a:prstGeom prst="rect">
              <a:avLst/>
            </a:prstGeom>
            <a:solidFill>
              <a:srgbClr val="242852">
                <a:lumMod val="20000"/>
                <a:lumOff val="80000"/>
              </a:srgbClr>
            </a:solidFill>
            <a:ln w="6350" cap="flat" cmpd="sng" algn="ctr">
              <a:solidFill>
                <a:srgbClr val="629DD1">
                  <a:lumMod val="60000"/>
                  <a:lumOff val="40000"/>
                </a:srgbClr>
              </a:solidFill>
              <a:prstDash val="solid"/>
              <a:miter lim="800000"/>
            </a:ln>
            <a:effectLst>
              <a:outerShdw blurRad="38100" dist="25400" dir="8100000" algn="tr" rotWithShape="0">
                <a:prstClr val="black">
                  <a:alpha val="20000"/>
                </a:prstClr>
              </a:outerShdw>
            </a:effectLst>
          </p:spPr>
          <p:txBody>
            <a:bodyPr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Asegurar la capacitación </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 Áreas II de Sector</a:t>
              </a:r>
            </a:p>
          </p:txBody>
        </p:sp>
        <p:sp>
          <p:nvSpPr>
            <p:cNvPr id="53" name="82 Flecha abajo"/>
            <p:cNvSpPr/>
            <p:nvPr/>
          </p:nvSpPr>
          <p:spPr>
            <a:xfrm rot="16200000">
              <a:off x="5110975" y="1510421"/>
              <a:ext cx="216000" cy="1116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54" name="83 Rectángulo"/>
            <p:cNvSpPr/>
            <p:nvPr/>
          </p:nvSpPr>
          <p:spPr>
            <a:xfrm>
              <a:off x="3597177" y="4126864"/>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7</a:t>
              </a:r>
            </a:p>
          </p:txBody>
        </p:sp>
        <p:sp>
          <p:nvSpPr>
            <p:cNvPr id="55" name="84 Rectángulo"/>
            <p:cNvSpPr/>
            <p:nvPr/>
          </p:nvSpPr>
          <p:spPr>
            <a:xfrm>
              <a:off x="7042715" y="4070391"/>
              <a:ext cx="1008000" cy="1152000"/>
            </a:xfrm>
            <a:prstGeom prst="rect">
              <a:avLst/>
            </a:prstGeom>
            <a:solidFill>
              <a:srgbClr val="ACCBF9">
                <a:lumMod val="90000"/>
              </a:srgbClr>
            </a:solidFill>
            <a:ln w="3175" cap="flat" cmpd="sng" algn="ctr">
              <a:solidFill>
                <a:srgbClr val="ACCBF9">
                  <a:lumMod val="5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Participar en la organización de  reuniones Diocesanas,</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 de Provincia o</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de Bloque que le correspondan</a:t>
              </a:r>
            </a:p>
          </p:txBody>
        </p:sp>
        <p:sp>
          <p:nvSpPr>
            <p:cNvPr id="56" name="85 Rectángulo"/>
            <p:cNvSpPr/>
            <p:nvPr/>
          </p:nvSpPr>
          <p:spPr>
            <a:xfrm>
              <a:off x="7022352" y="5559368"/>
              <a:ext cx="1008000" cy="720000"/>
            </a:xfrm>
            <a:prstGeom prst="rect">
              <a:avLst/>
            </a:prstGeom>
            <a:solidFill>
              <a:srgbClr val="ACCBF9">
                <a:lumMod val="90000"/>
              </a:srgbClr>
            </a:solidFill>
            <a:ln w="3175" cap="flat" cmpd="sng" algn="ctr">
              <a:solidFill>
                <a:srgbClr val="ACCBF9">
                  <a:lumMod val="50000"/>
                </a:srgbClr>
              </a:solidFill>
              <a:prstDash val="solid"/>
              <a:miter lim="800000"/>
            </a:ln>
            <a:effectLst>
              <a:outerShdw blurRad="50800" dist="25400" dir="8100000" algn="tr" rotWithShape="0">
                <a:prstClr val="black">
                  <a:alpha val="20000"/>
                </a:prstClr>
              </a:outerShdw>
            </a:effectLst>
          </p:spPr>
          <p:txBody>
            <a:bodyPr lIns="36000" tIns="36000" rIns="36000" bIns="36000" rtlCol="0" anchor="ctr"/>
            <a:lstStyle/>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Asistir a reuniones convocadas </a:t>
              </a:r>
            </a:p>
            <a:p>
              <a:pPr marL="0" marR="0" lvl="0" indent="0" algn="ctr" defTabSz="914400" eaLnBrk="1" fontAlgn="auto" latinLnBrk="0" hangingPunct="1">
                <a:lnSpc>
                  <a:spcPts val="1200"/>
                </a:lnSpc>
                <a:spcBef>
                  <a:spcPts val="0"/>
                </a:spcBef>
                <a:spcAft>
                  <a:spcPts val="0"/>
                </a:spcAft>
                <a:buClrTx/>
                <a:buSzTx/>
                <a:buFontTx/>
                <a:buNone/>
                <a:tabLst/>
                <a:defRPr/>
              </a:pPr>
              <a:r>
                <a:rPr kumimoji="0" lang="es-MX" sz="1100" b="1" i="0" u="none" strike="noStrike" kern="0" cap="none" spc="0" normalizeH="0" baseline="0" noProof="0" dirty="0">
                  <a:ln>
                    <a:noFill/>
                  </a:ln>
                  <a:solidFill>
                    <a:prstClr val="black"/>
                  </a:solidFill>
                  <a:effectLst/>
                  <a:uLnTx/>
                  <a:uFillTx/>
                  <a:latin typeface="Verdana"/>
                  <a:ea typeface="+mn-ea"/>
                  <a:cs typeface="Calibri" panose="020F0502020204030204" pitchFamily="34" charset="0"/>
                </a:rPr>
                <a:t>por el ECN</a:t>
              </a:r>
            </a:p>
          </p:txBody>
        </p:sp>
        <p:sp>
          <p:nvSpPr>
            <p:cNvPr id="57" name="86 Flecha abajo"/>
            <p:cNvSpPr/>
            <p:nvPr/>
          </p:nvSpPr>
          <p:spPr>
            <a:xfrm>
              <a:off x="7422082" y="5248706"/>
              <a:ext cx="216000" cy="288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58" name="87 Rectángulo"/>
            <p:cNvSpPr/>
            <p:nvPr/>
          </p:nvSpPr>
          <p:spPr>
            <a:xfrm>
              <a:off x="6995160" y="5292838"/>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9</a:t>
              </a:r>
            </a:p>
          </p:txBody>
        </p:sp>
        <p:sp>
          <p:nvSpPr>
            <p:cNvPr id="59" name="88 Flecha abajo"/>
            <p:cNvSpPr/>
            <p:nvPr/>
          </p:nvSpPr>
          <p:spPr>
            <a:xfrm rot="16200000">
              <a:off x="5727265" y="3510520"/>
              <a:ext cx="216001" cy="2340000"/>
            </a:xfrm>
            <a:prstGeom prst="downArrow">
              <a:avLst/>
            </a:prstGeom>
            <a:solidFill>
              <a:srgbClr val="A4D692"/>
            </a:solidFill>
            <a:ln w="6350" cap="flat" cmpd="sng" algn="ctr">
              <a:noFill/>
              <a:prstDash val="solid"/>
              <a:miter lim="800000"/>
            </a:ln>
            <a:effectLst>
              <a:outerShdw blurRad="38100" dist="25400" dir="10800000" algn="r" rotWithShape="0">
                <a:prstClr val="black">
                  <a:alpha val="50000"/>
                </a:prstClr>
              </a:outerShdw>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60" name="89 Rectángulo"/>
            <p:cNvSpPr/>
            <p:nvPr/>
          </p:nvSpPr>
          <p:spPr>
            <a:xfrm>
              <a:off x="7011951" y="3825880"/>
              <a:ext cx="151251" cy="257369"/>
            </a:xfrm>
            <a:prstGeom prst="rect">
              <a:avLst/>
            </a:prstGeom>
            <a:noFill/>
          </p:spPr>
          <p:txBody>
            <a:bodyPr wrap="none" lIns="36000" tIns="36000" rIns="36000" bIns="3600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s-ES" sz="1200" b="1" i="0" u="none" strike="noStrike" kern="0" cap="none" spc="0" normalizeH="0" baseline="0" noProof="0" dirty="0">
                  <a:ln w="1905"/>
                  <a:gradFill>
                    <a:gsLst>
                      <a:gs pos="0">
                        <a:srgbClr val="9D90A0">
                          <a:shade val="20000"/>
                          <a:satMod val="200000"/>
                        </a:srgbClr>
                      </a:gs>
                      <a:gs pos="78000">
                        <a:srgbClr val="9D90A0">
                          <a:tint val="90000"/>
                          <a:shade val="89000"/>
                          <a:satMod val="220000"/>
                        </a:srgbClr>
                      </a:gs>
                      <a:gs pos="100000">
                        <a:srgbClr val="9D90A0">
                          <a:tint val="12000"/>
                          <a:satMod val="255000"/>
                        </a:srgbClr>
                      </a:gs>
                    </a:gsLst>
                    <a:lin ang="5400000"/>
                  </a:gradFill>
                  <a:effectLst>
                    <a:outerShdw blurRad="12700" dist="25400" dir="8100000" algn="tr" rotWithShape="0">
                      <a:prstClr val="black">
                        <a:alpha val="80000"/>
                      </a:prstClr>
                    </a:outerShdw>
                  </a:effectLst>
                  <a:uLnTx/>
                  <a:uFillTx/>
                  <a:cs typeface="Calibri" panose="020F0502020204030204" pitchFamily="34" charset="0"/>
                </a:rPr>
                <a:t>8</a:t>
              </a:r>
            </a:p>
          </p:txBody>
        </p:sp>
        <p:grpSp>
          <p:nvGrpSpPr>
            <p:cNvPr id="61" name="90 Grupo"/>
            <p:cNvGrpSpPr/>
            <p:nvPr/>
          </p:nvGrpSpPr>
          <p:grpSpPr>
            <a:xfrm flipH="1">
              <a:off x="1284523" y="3211983"/>
              <a:ext cx="5705773" cy="2780254"/>
              <a:chOff x="1316580" y="1496729"/>
              <a:chExt cx="5705773" cy="2780254"/>
            </a:xfrm>
            <a:effectLst>
              <a:outerShdw blurRad="38100" dist="25400" dir="8100000" algn="tr" rotWithShape="0">
                <a:prstClr val="black">
                  <a:alpha val="50000"/>
                </a:prstClr>
              </a:outerShdw>
            </a:effectLst>
          </p:grpSpPr>
          <p:sp>
            <p:nvSpPr>
              <p:cNvPr id="62" name="91 Flecha abajo"/>
              <p:cNvSpPr/>
              <p:nvPr/>
            </p:nvSpPr>
            <p:spPr>
              <a:xfrm rot="16200000">
                <a:off x="6595146" y="1300334"/>
                <a:ext cx="230811" cy="623602"/>
              </a:xfrm>
              <a:prstGeom prst="downArrow">
                <a:avLst/>
              </a:prstGeom>
              <a:solidFill>
                <a:srgbClr val="A4D692"/>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63" name="92 Rectángulo"/>
              <p:cNvSpPr/>
              <p:nvPr/>
            </p:nvSpPr>
            <p:spPr>
              <a:xfrm>
                <a:off x="6393884" y="1557885"/>
                <a:ext cx="108000" cy="2700000"/>
              </a:xfrm>
              <a:prstGeom prst="rect">
                <a:avLst/>
              </a:prstGeom>
              <a:solidFill>
                <a:srgbClr val="A4D692"/>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sp>
            <p:nvSpPr>
              <p:cNvPr id="64" name="94 Rectángulo"/>
              <p:cNvSpPr/>
              <p:nvPr/>
            </p:nvSpPr>
            <p:spPr>
              <a:xfrm rot="16200000">
                <a:off x="3854580" y="1630983"/>
                <a:ext cx="108000" cy="5184000"/>
              </a:xfrm>
              <a:prstGeom prst="rect">
                <a:avLst/>
              </a:prstGeom>
              <a:solidFill>
                <a:srgbClr val="A4D692"/>
              </a:solidFill>
              <a:ln w="635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s-MX" sz="1800" b="0" i="0" u="none" strike="noStrike" kern="0" cap="none" spc="0" normalizeH="0" baseline="0" noProof="0">
                  <a:ln>
                    <a:noFill/>
                  </a:ln>
                  <a:solidFill>
                    <a:prstClr val="white"/>
                  </a:solidFill>
                  <a:effectLst/>
                  <a:uLnTx/>
                  <a:uFillTx/>
                  <a:latin typeface="Verdana"/>
                  <a:ea typeface="+mn-ea"/>
                  <a:cs typeface="Calibri" panose="020F0502020204030204" pitchFamily="34" charset="0"/>
                </a:endParaRPr>
              </a:p>
            </p:txBody>
          </p:sp>
        </p:grpSp>
      </p:grpSp>
    </p:spTree>
    <p:extLst>
      <p:ext uri="{BB962C8B-B14F-4D97-AF65-F5344CB8AC3E}">
        <p14:creationId xmlns:p14="http://schemas.microsoft.com/office/powerpoint/2010/main" val="3427331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Rectángulo"/>
          <p:cNvSpPr/>
          <p:nvPr/>
        </p:nvSpPr>
        <p:spPr>
          <a:xfrm>
            <a:off x="741406" y="1792647"/>
            <a:ext cx="10342606" cy="3587649"/>
          </a:xfrm>
          <a:prstGeom prst="rect">
            <a:avLst/>
          </a:prstGeom>
        </p:spPr>
        <p:txBody>
          <a:bodyPr wrap="square">
            <a:spAutoFit/>
          </a:bodyPr>
          <a:lstStyle/>
          <a:p>
            <a:pPr marL="68580" lvl="0" indent="-68580"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3200" b="1" spc="-38" dirty="0">
                <a:solidFill>
                  <a:srgbClr val="990033"/>
                </a:solidFill>
                <a:latin typeface="+mn-lt"/>
                <a:cs typeface="+mn-cs"/>
              </a:rPr>
              <a:t>1.- Procede a la ejecución del Plan de Trabajo en relación a sus funciones (Manual de Organización )</a:t>
            </a:r>
          </a:p>
          <a:p>
            <a:pPr marL="68580" lvl="0" indent="-68580" defTabSz="685800" fontAlgn="auto">
              <a:lnSpc>
                <a:spcPct val="90000"/>
              </a:lnSpc>
              <a:spcBef>
                <a:spcPts val="900"/>
              </a:spcBef>
              <a:spcAft>
                <a:spcPts val="150"/>
              </a:spcAft>
              <a:buClr>
                <a:schemeClr val="accent1"/>
              </a:buClr>
              <a:buSzPct val="100000"/>
              <a:buFont typeface="Wingdings" pitchFamily="2" charset="2"/>
              <a:buChar char="§"/>
              <a:defRPr/>
            </a:pPr>
            <a:r>
              <a:rPr lang="es-MX" sz="2400" b="1" dirty="0">
                <a:latin typeface="+mn-lt"/>
                <a:cs typeface="+mn-cs"/>
              </a:rPr>
              <a:t>De acuerdo al Plan de Trabajo Formulado para el trienio por el ECD, el matrimonio Secretario Diocesano de Área ll procederá al cumplimiento de las acciones establecidas en el mismo y que correspondan al ámbito de sus funciones.</a:t>
            </a:r>
          </a:p>
          <a:p>
            <a:pPr marL="68580" lvl="0" indent="-68580" defTabSz="685800" fontAlgn="auto">
              <a:lnSpc>
                <a:spcPct val="90000"/>
              </a:lnSpc>
              <a:spcBef>
                <a:spcPts val="900"/>
              </a:spcBef>
              <a:spcAft>
                <a:spcPts val="150"/>
              </a:spcAft>
              <a:buClr>
                <a:schemeClr val="accent1"/>
              </a:buClr>
              <a:buSzPct val="100000"/>
              <a:buFont typeface="Wingdings" pitchFamily="2" charset="2"/>
              <a:buChar char="§"/>
              <a:defRPr/>
            </a:pPr>
            <a:r>
              <a:rPr lang="es-MX" sz="2400" b="1" dirty="0">
                <a:latin typeface="+mn-lt"/>
                <a:cs typeface="+mn-cs"/>
              </a:rPr>
              <a:t>Con base en lo anterior y al Manual de Organización del MFC, el Plan de Trabajo para las Diócesis incluirá entre otras cosas las funciones y actividades antes mencionadas.</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Rectángulo"/>
          <p:cNvSpPr/>
          <p:nvPr/>
        </p:nvSpPr>
        <p:spPr>
          <a:xfrm>
            <a:off x="955358" y="2283750"/>
            <a:ext cx="11084010" cy="3711272"/>
          </a:xfrm>
          <a:prstGeom prst="rect">
            <a:avLst/>
          </a:prstGeom>
        </p:spPr>
        <p:txBody>
          <a:bodyPr wrap="square">
            <a:spAutoFit/>
          </a:bodyPr>
          <a:lstStyle/>
          <a:p>
            <a:pPr marL="68580" indent="-68580" algn="just"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2000" b="1" dirty="0">
                <a:latin typeface="+mn-lt"/>
                <a:cs typeface="+mn-cs"/>
              </a:rPr>
              <a:t>El matrimonio Secretario Diocesano de Área ll  deberá asegurarse de que todos los matrimonios responsables de Área ll Sector y matrimonios de Servicios Institucionales, se capaciten adecuada y oportunamente para adquirir los conocimientos, habilidades y actitudes necesarios relacionados con sus funciones. Para tales efectos, el matrimonio Secretario Diocesano de Área ll deberá:</a:t>
            </a:r>
          </a:p>
          <a:p>
            <a:pPr marL="68580" indent="-68580" algn="just"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2000" b="1" dirty="0">
                <a:latin typeface="+mn-lt"/>
                <a:cs typeface="+mn-cs"/>
              </a:rPr>
              <a:t>Realizar una detección de necesidades de capacitación con sus matrimonios responsables de Área ll de Sector para determinar si cuenta con la capacitación siguiente</a:t>
            </a:r>
            <a:r>
              <a:rPr lang="es-MX" sz="2000" b="1" dirty="0" smtClean="0">
                <a:latin typeface="+mn-lt"/>
                <a:cs typeface="+mn-cs"/>
              </a:rPr>
              <a:t>:</a:t>
            </a:r>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latin typeface="+mn-lt"/>
                <a:cs typeface="+mn-cs"/>
              </a:rPr>
              <a:t>Taller de Metodología</a:t>
            </a:r>
            <a:endParaRPr lang="es-MX" sz="2000" b="1" dirty="0">
              <a:latin typeface="+mn-lt"/>
              <a:cs typeface="+mn-cs"/>
            </a:endParaRPr>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latin typeface="+mn-lt"/>
                <a:cs typeface="+mn-cs"/>
              </a:rPr>
              <a:t>Capacitación </a:t>
            </a:r>
            <a:r>
              <a:rPr lang="es-MX" sz="2000" b="1" dirty="0">
                <a:latin typeface="+mn-lt"/>
                <a:cs typeface="+mn-cs"/>
              </a:rPr>
              <a:t>Integral Progresiva l y </a:t>
            </a:r>
            <a:r>
              <a:rPr lang="es-MX" sz="2000" b="1" dirty="0" smtClean="0">
                <a:latin typeface="+mn-lt"/>
                <a:cs typeface="+mn-cs"/>
              </a:rPr>
              <a:t>ll</a:t>
            </a:r>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latin typeface="+mn-lt"/>
                <a:cs typeface="+mn-cs"/>
              </a:rPr>
              <a:t>Ser y hacer del equipo zonal</a:t>
            </a:r>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latin typeface="+mn-lt"/>
                <a:cs typeface="+mn-cs"/>
              </a:rPr>
              <a:t>Taller de</a:t>
            </a:r>
            <a:r>
              <a:rPr lang="es-MX" sz="2000" b="1" dirty="0" smtClean="0"/>
              <a:t>l </a:t>
            </a:r>
            <a:r>
              <a:rPr lang="es-MX" sz="2000" b="1" dirty="0"/>
              <a:t>Manual de Organización </a:t>
            </a:r>
            <a:endParaRPr lang="es-MX" sz="2000" b="1" dirty="0" smtClean="0"/>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t>Taller </a:t>
            </a:r>
            <a:r>
              <a:rPr lang="es-MX" sz="2000" b="1" dirty="0"/>
              <a:t>de Profundización para </a:t>
            </a:r>
            <a:r>
              <a:rPr lang="es-MX" sz="2000" b="1" dirty="0" smtClean="0"/>
              <a:t>Dirigentes</a:t>
            </a:r>
            <a:endParaRPr lang="es-MX" sz="2000" b="1" dirty="0">
              <a:latin typeface="+mn-lt"/>
              <a:cs typeface="+mn-cs"/>
            </a:endParaRPr>
          </a:p>
          <a:p>
            <a:pPr marL="342900" indent="-342900" algn="just" defTabSz="685800" fontAlgn="auto">
              <a:lnSpc>
                <a:spcPct val="90000"/>
              </a:lnSpc>
              <a:spcBef>
                <a:spcPts val="0"/>
              </a:spcBef>
              <a:spcAft>
                <a:spcPts val="150"/>
              </a:spcAft>
              <a:buClr>
                <a:schemeClr val="accent1"/>
              </a:buClr>
              <a:buSzPct val="100000"/>
              <a:buFont typeface="Arial" pitchFamily="34" charset="0"/>
              <a:buChar char="•"/>
              <a:defRPr/>
            </a:pPr>
            <a:r>
              <a:rPr lang="es-MX" sz="2000" b="1" dirty="0" smtClean="0">
                <a:latin typeface="+mn-lt"/>
                <a:cs typeface="+mn-cs"/>
              </a:rPr>
              <a:t>Ser </a:t>
            </a:r>
            <a:r>
              <a:rPr lang="es-MX" sz="2000" b="1" dirty="0">
                <a:latin typeface="+mn-lt"/>
                <a:cs typeface="+mn-cs"/>
              </a:rPr>
              <a:t>y Hacer del ECS</a:t>
            </a:r>
            <a:r>
              <a:rPr lang="es-MX" sz="2000" b="1" dirty="0" smtClean="0">
                <a:latin typeface="+mn-lt"/>
                <a:cs typeface="+mn-cs"/>
              </a:rPr>
              <a:t>.</a:t>
            </a:r>
            <a:endParaRPr lang="es-MX" sz="2000" b="1" dirty="0">
              <a:latin typeface="+mn-lt"/>
              <a:cs typeface="+mn-cs"/>
            </a:endParaRPr>
          </a:p>
        </p:txBody>
      </p:sp>
      <p:sp>
        <p:nvSpPr>
          <p:cNvPr id="3" name="2 Rectángulo"/>
          <p:cNvSpPr/>
          <p:nvPr/>
        </p:nvSpPr>
        <p:spPr>
          <a:xfrm>
            <a:off x="773887" y="1047010"/>
            <a:ext cx="10577384" cy="978729"/>
          </a:xfrm>
          <a:prstGeom prst="rect">
            <a:avLst/>
          </a:prstGeom>
        </p:spPr>
        <p:txBody>
          <a:bodyPr wrap="square">
            <a:spAutoFit/>
          </a:bodyPr>
          <a:lstStyle/>
          <a:p>
            <a:pPr marL="68580" lvl="0" indent="-68580"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3200" b="1" spc="-38" dirty="0">
                <a:latin typeface="+mn-lt"/>
                <a:cs typeface="+mn-cs"/>
              </a:rPr>
              <a:t>2.- Asegura la capacitación de los matrimonios de Área II de Sector en sus funciones</a:t>
            </a: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2 Marcador de contenido"/>
          <p:cNvSpPr>
            <a:spLocks noGrp="1"/>
          </p:cNvSpPr>
          <p:nvPr>
            <p:ph idx="1"/>
          </p:nvPr>
        </p:nvSpPr>
        <p:spPr>
          <a:xfrm>
            <a:off x="1146048" y="1414272"/>
            <a:ext cx="10058400" cy="4497486"/>
          </a:xfrm>
        </p:spPr>
        <p:txBody>
          <a:bodyPr>
            <a:normAutofit/>
          </a:bodyPr>
          <a:lstStyle/>
          <a:p>
            <a:pPr>
              <a:buNone/>
            </a:pPr>
            <a:r>
              <a:rPr lang="es-MX" sz="2400" dirty="0">
                <a:solidFill>
                  <a:schemeClr val="tx1"/>
                </a:solidFill>
              </a:rPr>
              <a:t>Realizar una detección de necesidades de capacitación de sus </a:t>
            </a:r>
            <a:r>
              <a:rPr lang="es-MX" sz="2800" spc="-38" dirty="0">
                <a:solidFill>
                  <a:srgbClr val="990033"/>
                </a:solidFill>
                <a:latin typeface="Calibri" pitchFamily="34" charset="0"/>
                <a:cs typeface="Arial" charset="0"/>
              </a:rPr>
              <a:t>matrimonios de Servicios Institucionales </a:t>
            </a:r>
            <a:r>
              <a:rPr lang="es-MX" sz="2400" dirty="0">
                <a:solidFill>
                  <a:schemeClr val="tx1"/>
                </a:solidFill>
              </a:rPr>
              <a:t>para determinar si cuenta con lo siguiente:</a:t>
            </a:r>
          </a:p>
          <a:p>
            <a:r>
              <a:rPr lang="es-MX" sz="2800" spc="-38" dirty="0">
                <a:solidFill>
                  <a:srgbClr val="990033"/>
                </a:solidFill>
                <a:latin typeface="Calibri" pitchFamily="34" charset="0"/>
                <a:cs typeface="Arial" charset="0"/>
              </a:rPr>
              <a:t> Capacitación:</a:t>
            </a:r>
          </a:p>
        </p:txBody>
      </p:sp>
      <p:sp>
        <p:nvSpPr>
          <p:cNvPr id="5" name="4 Rectángulo"/>
          <p:cNvSpPr/>
          <p:nvPr/>
        </p:nvSpPr>
        <p:spPr>
          <a:xfrm>
            <a:off x="1474693" y="2736952"/>
            <a:ext cx="9058656" cy="4154984"/>
          </a:xfrm>
          <a:prstGeom prst="rect">
            <a:avLst/>
          </a:prstGeom>
        </p:spPr>
        <p:txBody>
          <a:bodyPr wrap="square">
            <a:spAutoFit/>
          </a:bodyPr>
          <a:lstStyle/>
          <a:p>
            <a:pPr marL="342900" indent="-342900">
              <a:buClr>
                <a:schemeClr val="tx1"/>
              </a:buClr>
              <a:buFont typeface="Wingdings" pitchFamily="2" charset="2"/>
              <a:buChar char="§"/>
            </a:pPr>
            <a:r>
              <a:rPr lang="es-MX" sz="2400" b="1" dirty="0">
                <a:latin typeface="+mn-lt"/>
                <a:cs typeface="+mn-cs"/>
              </a:rPr>
              <a:t>Curso de Capacitación Integral Progresiva l y ll</a:t>
            </a:r>
          </a:p>
          <a:p>
            <a:pPr marL="342900" indent="-342900">
              <a:buClr>
                <a:schemeClr val="tx1"/>
              </a:buClr>
              <a:buFont typeface="Wingdings" pitchFamily="2" charset="2"/>
              <a:buChar char="§"/>
            </a:pPr>
            <a:r>
              <a:rPr lang="es-MX" sz="2400" b="1" dirty="0">
                <a:latin typeface="+mn-lt"/>
                <a:cs typeface="+mn-cs"/>
              </a:rPr>
              <a:t>Curso de Metodología.</a:t>
            </a:r>
          </a:p>
          <a:p>
            <a:pPr marL="342900" indent="-342900">
              <a:buClr>
                <a:schemeClr val="tx1"/>
              </a:buClr>
            </a:pPr>
            <a:r>
              <a:rPr lang="es-MX" sz="2800" b="1" spc="-38" dirty="0">
                <a:solidFill>
                  <a:srgbClr val="990033"/>
                </a:solidFill>
              </a:rPr>
              <a:t>Requisitos:</a:t>
            </a:r>
            <a:endParaRPr lang="es-MX" sz="2400" b="1" dirty="0">
              <a:latin typeface="+mn-lt"/>
              <a:cs typeface="+mn-cs"/>
            </a:endParaRPr>
          </a:p>
          <a:p>
            <a:pPr marL="342900" indent="-342900">
              <a:buClr>
                <a:schemeClr val="tx1"/>
              </a:buClr>
              <a:buFont typeface="Wingdings" pitchFamily="2" charset="2"/>
              <a:buChar char="§"/>
            </a:pPr>
            <a:r>
              <a:rPr lang="es-MX" sz="2400" b="1" dirty="0">
                <a:latin typeface="+mn-lt"/>
                <a:cs typeface="+mn-cs"/>
              </a:rPr>
              <a:t>Haber concluido, al menos ,el primer nivel del CBF.</a:t>
            </a:r>
          </a:p>
          <a:p>
            <a:pPr marL="342900" indent="-342900">
              <a:buClr>
                <a:schemeClr val="tx1"/>
              </a:buClr>
              <a:buFont typeface="Wingdings" pitchFamily="2" charset="2"/>
              <a:buChar char="§"/>
            </a:pPr>
            <a:r>
              <a:rPr lang="es-MX" sz="2400" b="1" dirty="0">
                <a:latin typeface="+mn-lt"/>
                <a:cs typeface="+mn-cs"/>
              </a:rPr>
              <a:t>Haber vivido el Kerigma y el Encuentro Conyugal.</a:t>
            </a:r>
          </a:p>
          <a:p>
            <a:pPr marL="342900" indent="-342900">
              <a:buClr>
                <a:schemeClr val="tx1"/>
              </a:buClr>
              <a:buFont typeface="Wingdings" pitchFamily="2" charset="2"/>
              <a:buChar char="§"/>
            </a:pPr>
            <a:r>
              <a:rPr lang="es-MX" sz="2400" b="1" dirty="0">
                <a:latin typeface="+mn-lt"/>
                <a:cs typeface="+mn-cs"/>
              </a:rPr>
              <a:t>Haber recibido capacitación sobre servicio especifico.</a:t>
            </a:r>
          </a:p>
          <a:p>
            <a:pPr marL="342900" indent="-342900">
              <a:buClr>
                <a:schemeClr val="tx1"/>
              </a:buClr>
              <a:buFont typeface="Wingdings" pitchFamily="2" charset="2"/>
              <a:buChar char="§"/>
            </a:pPr>
            <a:r>
              <a:rPr lang="es-MX" sz="2400" b="1" dirty="0">
                <a:latin typeface="+mn-lt"/>
                <a:cs typeface="+mn-cs"/>
              </a:rPr>
              <a:t>Mantener la vivencia de las seis exigencias básicas del MFC.</a:t>
            </a:r>
          </a:p>
          <a:p>
            <a:pPr marL="342900" indent="-342900">
              <a:buClr>
                <a:schemeClr val="tx1"/>
              </a:buClr>
              <a:buFont typeface="Wingdings" pitchFamily="2" charset="2"/>
              <a:buChar char="§"/>
            </a:pPr>
            <a:r>
              <a:rPr lang="es-MX" sz="2400" b="1" dirty="0">
                <a:latin typeface="+mn-lt"/>
                <a:cs typeface="+mn-cs"/>
              </a:rPr>
              <a:t>Atender y cumplir con la rotación en los equipos de servicios, establecida en el articulo 36 del reglamento del MFC.</a:t>
            </a:r>
          </a:p>
          <a:p>
            <a:endParaRPr lang="es-MX" sz="2200" b="1" dirty="0">
              <a:solidFill>
                <a:srgbClr val="FF0000"/>
              </a:solidFill>
              <a:latin typeface="+mn-lt"/>
              <a:cs typeface="+mn-cs"/>
            </a:endParaRPr>
          </a:p>
          <a:p>
            <a:endParaRPr lang="es-MX" sz="2200" b="1" dirty="0">
              <a:solidFill>
                <a:srgbClr val="FF0000"/>
              </a:solidFill>
              <a:latin typeface="+mn-lt"/>
              <a:cs typeface="+mn-cs"/>
            </a:endParaRPr>
          </a:p>
        </p:txBody>
      </p:sp>
      <p:sp>
        <p:nvSpPr>
          <p:cNvPr id="6" name="5 Rectángulo"/>
          <p:cNvSpPr/>
          <p:nvPr/>
        </p:nvSpPr>
        <p:spPr>
          <a:xfrm>
            <a:off x="158604" y="934125"/>
            <a:ext cx="9269175" cy="646331"/>
          </a:xfrm>
          <a:prstGeom prst="rect">
            <a:avLst/>
          </a:prstGeom>
        </p:spPr>
        <p:txBody>
          <a:bodyPr wrap="square">
            <a:spAutoFit/>
          </a:bodyPr>
          <a:lstStyle/>
          <a:p>
            <a:pPr marL="68580" lvl="0" indent="-68580"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2000" b="1" spc="-38" dirty="0">
                <a:solidFill>
                  <a:srgbClr val="990033"/>
                </a:solidFill>
              </a:rPr>
              <a:t>2.- </a:t>
            </a:r>
            <a:r>
              <a:rPr lang="es-MX" sz="2000" b="1" spc="-38" dirty="0">
                <a:solidFill>
                  <a:schemeClr val="accent2">
                    <a:lumMod val="40000"/>
                    <a:lumOff val="60000"/>
                  </a:schemeClr>
                </a:solidFill>
              </a:rPr>
              <a:t>Asegura la capacitación de los matrimonios de Área II de Sector en sus funciones                                                                      </a:t>
            </a:r>
            <a:r>
              <a:rPr lang="es-MX" sz="2000" b="1" spc="-38" dirty="0" smtClean="0">
                <a:solidFill>
                  <a:schemeClr val="accent2">
                    <a:lumMod val="40000"/>
                    <a:lumOff val="60000"/>
                  </a:schemeClr>
                </a:solidFill>
              </a:rPr>
              <a:t>                                      										</a:t>
            </a:r>
            <a:r>
              <a:rPr lang="es-MX" sz="1400" b="1" spc="-38" dirty="0" smtClean="0"/>
              <a:t>MANUAL </a:t>
            </a:r>
            <a:r>
              <a:rPr lang="es-MX" sz="1400" b="1" spc="-38" dirty="0"/>
              <a:t>DE ORGANIZACION</a:t>
            </a:r>
            <a:endParaRPr lang="es-MX" sz="2000" b="1" spc="-38"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cstate="print"/>
          <a:srcRect/>
          <a:stretch>
            <a:fillRect/>
          </a:stretch>
        </p:blipFill>
        <p:spPr bwMode="auto">
          <a:xfrm>
            <a:off x="6668095" y="1427124"/>
            <a:ext cx="3543460" cy="4496003"/>
          </a:xfrm>
          <a:prstGeom prst="rect">
            <a:avLst/>
          </a:prstGeom>
          <a:noFill/>
          <a:ln w="9525">
            <a:noFill/>
            <a:miter lim="800000"/>
            <a:headEnd/>
            <a:tailEnd/>
          </a:ln>
          <a:effectLst/>
        </p:spPr>
      </p:pic>
      <p:pic>
        <p:nvPicPr>
          <p:cNvPr id="1028" name="Picture 4" descr="Resultado de imagen para observador con lupa"/>
          <p:cNvPicPr>
            <a:picLocks noChangeAspect="1" noChangeArrowheads="1"/>
          </p:cNvPicPr>
          <p:nvPr/>
        </p:nvPicPr>
        <p:blipFill>
          <a:blip r:embed="rId3" cstate="print"/>
          <a:srcRect/>
          <a:stretch>
            <a:fillRect/>
          </a:stretch>
        </p:blipFill>
        <p:spPr bwMode="auto">
          <a:xfrm>
            <a:off x="674189" y="1427125"/>
            <a:ext cx="3103160" cy="3103160"/>
          </a:xfrm>
          <a:prstGeom prst="rect">
            <a:avLst/>
          </a:prstGeom>
          <a:noFill/>
        </p:spPr>
      </p:pic>
    </p:spTree>
  </p:cSld>
  <p:clrMapOvr>
    <a:masterClrMapping/>
  </p:clrMapOvr>
  <p:transition spd="med">
    <p:fad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Rectángulo"/>
          <p:cNvSpPr/>
          <p:nvPr/>
        </p:nvSpPr>
        <p:spPr>
          <a:xfrm>
            <a:off x="704336" y="2083917"/>
            <a:ext cx="11084010" cy="3507114"/>
          </a:xfrm>
          <a:prstGeom prst="rect">
            <a:avLst/>
          </a:prstGeom>
        </p:spPr>
        <p:txBody>
          <a:bodyPr wrap="square">
            <a:spAutoFit/>
          </a:bodyPr>
          <a:lstStyle/>
          <a:p>
            <a:pPr marL="68580" indent="-68580" defTabSz="685800" fontAlgn="auto">
              <a:lnSpc>
                <a:spcPct val="90000"/>
              </a:lnSpc>
              <a:spcBef>
                <a:spcPts val="900"/>
              </a:spcBef>
              <a:spcAft>
                <a:spcPts val="150"/>
              </a:spcAft>
              <a:buClr>
                <a:schemeClr val="accent1"/>
              </a:buClr>
              <a:buSzPct val="100000"/>
              <a:buFont typeface="Wingdings" pitchFamily="2" charset="2"/>
              <a:buChar char="§"/>
              <a:defRPr/>
            </a:pPr>
            <a:r>
              <a:rPr lang="es-MX" sz="2400" b="1" dirty="0">
                <a:latin typeface="+mn-lt"/>
                <a:cs typeface="+mn-cs"/>
              </a:rPr>
              <a:t>De identificar matrimonios a los que les falte capacitarse en alguno de los cursos anteriores, deberá solicitar el apoyo del matrimonio Secretario Diocesano de Área IV,</a:t>
            </a:r>
          </a:p>
          <a:p>
            <a:pPr marL="68580" indent="-68580" defTabSz="685800" fontAlgn="auto">
              <a:lnSpc>
                <a:spcPct val="90000"/>
              </a:lnSpc>
              <a:spcBef>
                <a:spcPts val="900"/>
              </a:spcBef>
              <a:spcAft>
                <a:spcPts val="150"/>
              </a:spcAft>
              <a:buClr>
                <a:schemeClr val="accent1"/>
              </a:buClr>
              <a:buSzPct val="100000"/>
              <a:buFont typeface="Wingdings" pitchFamily="2" charset="2"/>
              <a:buChar char="§"/>
              <a:defRPr/>
            </a:pPr>
            <a:r>
              <a:rPr lang="es-MX" sz="2400" b="1" dirty="0">
                <a:latin typeface="+mn-lt"/>
                <a:cs typeface="+mn-cs"/>
              </a:rPr>
              <a:t>Para que en coordinación con este se programen las acciones de capacitación que requieren los matrimonios responsables de Área II de Sector.</a:t>
            </a:r>
          </a:p>
          <a:p>
            <a:pPr marL="68580" indent="-68580" defTabSz="685800" fontAlgn="auto">
              <a:lnSpc>
                <a:spcPct val="90000"/>
              </a:lnSpc>
              <a:spcBef>
                <a:spcPts val="900"/>
              </a:spcBef>
              <a:spcAft>
                <a:spcPts val="150"/>
              </a:spcAft>
              <a:buClr>
                <a:schemeClr val="accent1"/>
              </a:buClr>
              <a:buSzPct val="100000"/>
              <a:buFont typeface="Wingdings" pitchFamily="2" charset="2"/>
              <a:buChar char="§"/>
              <a:defRPr/>
            </a:pPr>
            <a:r>
              <a:rPr lang="es-MX" sz="2400" b="1" dirty="0">
                <a:latin typeface="+mn-lt"/>
                <a:cs typeface="+mn-cs"/>
              </a:rPr>
              <a:t>Así mismo, el matrimonio Secretario Diocesano de Área II, deberá mantenerse al tanto de la capacitación que implemente el Equipo Coordinador Nacional y que este relacionada con las funciones de Área II, para que en coordinación con el matrimonio Secretario Diocesano de Área IV se cumpla oportunamente con esto.</a:t>
            </a:r>
          </a:p>
          <a:p>
            <a:pPr marL="68580" indent="-68580" defTabSz="685800" fontAlgn="auto">
              <a:lnSpc>
                <a:spcPct val="90000"/>
              </a:lnSpc>
              <a:spcBef>
                <a:spcPts val="900"/>
              </a:spcBef>
              <a:spcAft>
                <a:spcPts val="150"/>
              </a:spcAft>
              <a:buClr>
                <a:schemeClr val="accent1"/>
              </a:buClr>
              <a:buSzPct val="100000"/>
              <a:defRPr/>
            </a:pPr>
            <a:endParaRPr lang="es-MX" sz="2400" b="1" dirty="0">
              <a:latin typeface="+mn-lt"/>
              <a:cs typeface="+mn-cs"/>
            </a:endParaRPr>
          </a:p>
        </p:txBody>
      </p:sp>
      <p:sp>
        <p:nvSpPr>
          <p:cNvPr id="3" name="2 Rectángulo"/>
          <p:cNvSpPr/>
          <p:nvPr/>
        </p:nvSpPr>
        <p:spPr>
          <a:xfrm>
            <a:off x="914402" y="1035448"/>
            <a:ext cx="10367318" cy="867930"/>
          </a:xfrm>
          <a:prstGeom prst="rect">
            <a:avLst/>
          </a:prstGeom>
        </p:spPr>
        <p:txBody>
          <a:bodyPr wrap="square">
            <a:spAutoFit/>
          </a:bodyPr>
          <a:lstStyle/>
          <a:p>
            <a:pPr marL="68580" lvl="0" indent="-68580" defTabSz="685800" fontAlgn="auto">
              <a:lnSpc>
                <a:spcPct val="90000"/>
              </a:lnSpc>
              <a:spcBef>
                <a:spcPts val="900"/>
              </a:spcBef>
              <a:spcAft>
                <a:spcPts val="150"/>
              </a:spcAft>
              <a:buClr>
                <a:schemeClr val="accent1"/>
              </a:buClr>
              <a:buSzPct val="100000"/>
              <a:buFont typeface="Calibri" panose="020F0502020204030204" pitchFamily="34" charset="0"/>
              <a:buChar char=" "/>
              <a:defRPr/>
            </a:pPr>
            <a:r>
              <a:rPr lang="es-MX" sz="2800" b="1" spc="-38" dirty="0">
                <a:solidFill>
                  <a:srgbClr val="990033"/>
                </a:solidFill>
              </a:rPr>
              <a:t>2.- </a:t>
            </a:r>
            <a:r>
              <a:rPr lang="es-MX" sz="2800" b="1" spc="-38" dirty="0">
                <a:solidFill>
                  <a:schemeClr val="accent2">
                    <a:lumMod val="40000"/>
                    <a:lumOff val="60000"/>
                  </a:schemeClr>
                </a:solidFill>
              </a:rPr>
              <a:t>Asegura la capacitación de los matrimonios de Área II de Sector en sus funciones</a:t>
            </a: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490152" y="986656"/>
            <a:ext cx="10544432" cy="1059889"/>
          </a:xfrm>
        </p:spPr>
        <p:txBody>
          <a:bodyPr>
            <a:noAutofit/>
          </a:bodyPr>
          <a:lstStyle/>
          <a:p>
            <a:pPr algn="ctr"/>
            <a:r>
              <a:rPr lang="es-ES_tradnl" sz="3200" dirty="0">
                <a:latin typeface="+mn-lt"/>
                <a:ea typeface="+mn-ea"/>
                <a:cs typeface="+mn-cs"/>
              </a:rPr>
              <a:t>3.-</a:t>
            </a:r>
            <a:r>
              <a:rPr lang="es-ES_tradnl" sz="2800" spc="0" dirty="0">
                <a:latin typeface="Calibri" panose="020F0502020204030204"/>
                <a:ea typeface="+mn-ea"/>
                <a:cs typeface="+mn-cs"/>
              </a:rPr>
              <a:t> </a:t>
            </a:r>
            <a:r>
              <a:rPr lang="es-ES_tradnl" sz="3200" dirty="0">
                <a:latin typeface="+mn-lt"/>
                <a:ea typeface="+mn-ea"/>
                <a:cs typeface="+mn-cs"/>
              </a:rPr>
              <a:t>Vigila el desempeño de los Matrimonios Responsables de Área ll de Sector en relación a sus funciones ( indicadores).</a:t>
            </a:r>
            <a:endParaRPr lang="es-MX" sz="3200" dirty="0">
              <a:latin typeface="+mn-lt"/>
              <a:ea typeface="+mn-ea"/>
              <a:cs typeface="+mn-cs"/>
            </a:endParaRPr>
          </a:p>
        </p:txBody>
      </p:sp>
      <p:sp>
        <p:nvSpPr>
          <p:cNvPr id="3" name="Marcador de contenido 2"/>
          <p:cNvSpPr>
            <a:spLocks noGrp="1"/>
          </p:cNvSpPr>
          <p:nvPr>
            <p:ph idx="1"/>
          </p:nvPr>
        </p:nvSpPr>
        <p:spPr>
          <a:xfrm>
            <a:off x="1021492" y="2183178"/>
            <a:ext cx="10058400" cy="4075743"/>
          </a:xfrm>
        </p:spPr>
        <p:txBody>
          <a:bodyPr>
            <a:normAutofit/>
          </a:bodyPr>
          <a:lstStyle/>
          <a:p>
            <a:pPr>
              <a:buClrTx/>
              <a:buNone/>
            </a:pPr>
            <a:r>
              <a:rPr lang="es-MX" sz="2400" dirty="0">
                <a:solidFill>
                  <a:schemeClr val="tx1"/>
                </a:solidFill>
              </a:rPr>
              <a:t>Corresponde al matrimonio Secretario Diocesano de Área ll vigilar el correcto desempeño de las funciones asignadas a los matrimonios responsables de </a:t>
            </a:r>
            <a:r>
              <a:rPr lang="es-MX" sz="2800" spc="-38" dirty="0">
                <a:solidFill>
                  <a:srgbClr val="990033"/>
                </a:solidFill>
              </a:rPr>
              <a:t>Área ll de Sector  </a:t>
            </a:r>
            <a:r>
              <a:rPr lang="es-MX" sz="2400" dirty="0">
                <a:solidFill>
                  <a:schemeClr val="tx1"/>
                </a:solidFill>
              </a:rPr>
              <a:t>por lo que deberá :</a:t>
            </a:r>
          </a:p>
          <a:p>
            <a:pPr>
              <a:lnSpc>
                <a:spcPct val="100000"/>
              </a:lnSpc>
              <a:buClrTx/>
              <a:buFont typeface="Wingdings" pitchFamily="2" charset="2"/>
              <a:buChar char="§"/>
            </a:pPr>
            <a:r>
              <a:rPr lang="es-MX" sz="2400" dirty="0">
                <a:solidFill>
                  <a:schemeClr val="tx1"/>
                </a:solidFill>
              </a:rPr>
              <a:t>Tomar como guía los </a:t>
            </a:r>
            <a:r>
              <a:rPr lang="es-MX" sz="2800" spc="-38" dirty="0">
                <a:solidFill>
                  <a:srgbClr val="990033"/>
                </a:solidFill>
              </a:rPr>
              <a:t>indicadores</a:t>
            </a:r>
            <a:r>
              <a:rPr lang="es-MX" sz="2400" dirty="0">
                <a:solidFill>
                  <a:schemeClr val="tx1"/>
                </a:solidFill>
              </a:rPr>
              <a:t> establecidos en el “Manual de Organización del MFC “ para matrimonios responsables de Área ll Sector.</a:t>
            </a:r>
          </a:p>
          <a:p>
            <a:pPr>
              <a:buClr>
                <a:schemeClr val="tx1"/>
              </a:buClr>
              <a:buFont typeface="Wingdings" pitchFamily="2" charset="2"/>
              <a:buChar char="§"/>
            </a:pPr>
            <a:r>
              <a:rPr lang="es-MX" sz="2400" dirty="0">
                <a:solidFill>
                  <a:schemeClr val="tx1"/>
                </a:solidFill>
              </a:rPr>
              <a:t>Realizar reuniones paródicas con los matrimonios responsables de Área ll de Sector en las que evalúan los </a:t>
            </a:r>
            <a:r>
              <a:rPr lang="es-MX" sz="2800" spc="-38" dirty="0">
                <a:solidFill>
                  <a:srgbClr val="990033"/>
                </a:solidFill>
              </a:rPr>
              <a:t>avances</a:t>
            </a:r>
            <a:r>
              <a:rPr lang="es-MX" sz="2400" dirty="0">
                <a:solidFill>
                  <a:schemeClr val="tx1"/>
                </a:solidFill>
              </a:rPr>
              <a:t> que lleven .</a:t>
            </a:r>
          </a:p>
          <a:p>
            <a:pPr>
              <a:buClr>
                <a:schemeClr val="tx1"/>
              </a:buClr>
              <a:buFont typeface="Wingdings" pitchFamily="2" charset="2"/>
              <a:buChar char="§"/>
            </a:pPr>
            <a:r>
              <a:rPr lang="es-MX" sz="2400" dirty="0">
                <a:solidFill>
                  <a:schemeClr val="tx1"/>
                </a:solidFill>
              </a:rPr>
              <a:t>Solicitar periódicamente un </a:t>
            </a:r>
            <a:r>
              <a:rPr lang="es-MX" sz="2800" spc="-38" dirty="0">
                <a:solidFill>
                  <a:srgbClr val="990033"/>
                </a:solidFill>
              </a:rPr>
              <a:t>informe</a:t>
            </a:r>
            <a:r>
              <a:rPr lang="es-MX" sz="2400" dirty="0">
                <a:solidFill>
                  <a:schemeClr val="tx1"/>
                </a:solidFill>
              </a:rPr>
              <a:t> breve a los matrimonios responsables de Área ll Sector, sobre sus actividades y avances que tengan.</a:t>
            </a:r>
          </a:p>
          <a:p>
            <a:endParaRPr lang="es-MX" sz="2400" dirty="0"/>
          </a:p>
          <a:p>
            <a:endParaRPr lang="es-MX" sz="2400" dirty="0"/>
          </a:p>
        </p:txBody>
      </p:sp>
    </p:spTree>
    <p:extLst>
      <p:ext uri="{BB962C8B-B14F-4D97-AF65-F5344CB8AC3E}">
        <p14:creationId xmlns:p14="http://schemas.microsoft.com/office/powerpoint/2010/main" val="28984904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1084923" y="978976"/>
            <a:ext cx="10332720" cy="937518"/>
          </a:xfrm>
        </p:spPr>
        <p:txBody>
          <a:bodyPr>
            <a:noAutofit/>
          </a:bodyPr>
          <a:lstStyle/>
          <a:p>
            <a:r>
              <a:rPr lang="es-ES_tradnl" sz="3200" dirty="0">
                <a:solidFill>
                  <a:srgbClr val="990033"/>
                </a:solidFill>
                <a:latin typeface="+mn-lt"/>
                <a:ea typeface="+mn-ea"/>
                <a:cs typeface="+mn-cs"/>
              </a:rPr>
              <a:t>3.- </a:t>
            </a:r>
            <a:r>
              <a:rPr lang="es-ES_tradnl" sz="3200" dirty="0">
                <a:solidFill>
                  <a:schemeClr val="accent2">
                    <a:lumMod val="40000"/>
                    <a:lumOff val="60000"/>
                  </a:schemeClr>
                </a:solidFill>
                <a:latin typeface="+mn-lt"/>
                <a:ea typeface="+mn-ea"/>
                <a:cs typeface="+mn-cs"/>
              </a:rPr>
              <a:t>Vigila el desempeño de los Matrimonios Responsables de Área ll de Sector en relación a sus funciones ( indicadores).</a:t>
            </a:r>
            <a:endParaRPr lang="es-MX" sz="3200" dirty="0">
              <a:solidFill>
                <a:schemeClr val="accent2">
                  <a:lumMod val="40000"/>
                  <a:lumOff val="60000"/>
                </a:schemeClr>
              </a:solidFill>
              <a:latin typeface="+mn-lt"/>
              <a:ea typeface="+mn-ea"/>
              <a:cs typeface="+mn-cs"/>
            </a:endParaRPr>
          </a:p>
        </p:txBody>
      </p:sp>
      <p:sp>
        <p:nvSpPr>
          <p:cNvPr id="3" name="2 Marcador de contenido"/>
          <p:cNvSpPr>
            <a:spLocks noGrp="1"/>
          </p:cNvSpPr>
          <p:nvPr>
            <p:ph idx="1"/>
          </p:nvPr>
        </p:nvSpPr>
        <p:spPr>
          <a:xfrm>
            <a:off x="1146707" y="2360514"/>
            <a:ext cx="10058400" cy="3385378"/>
          </a:xfrm>
        </p:spPr>
        <p:txBody>
          <a:bodyPr/>
          <a:lstStyle/>
          <a:p>
            <a:pPr>
              <a:buClr>
                <a:schemeClr val="tx1"/>
              </a:buClr>
              <a:buFont typeface="Wingdings" pitchFamily="2" charset="2"/>
              <a:buChar char="§"/>
            </a:pPr>
            <a:r>
              <a:rPr lang="es-MX" sz="2400" dirty="0">
                <a:solidFill>
                  <a:schemeClr val="tx1"/>
                </a:solidFill>
              </a:rPr>
              <a:t>Programar reuniones especiales, de considerarlo necesario, con los matrimonios responsables de Área ll de Sector, para analizar el </a:t>
            </a:r>
            <a:r>
              <a:rPr lang="es-MX" sz="2800" spc="-38" dirty="0">
                <a:solidFill>
                  <a:srgbClr val="990033"/>
                </a:solidFill>
              </a:rPr>
              <a:t>cumplimiento</a:t>
            </a:r>
            <a:r>
              <a:rPr lang="es-MX" sz="2400" dirty="0">
                <a:solidFill>
                  <a:schemeClr val="tx1"/>
                </a:solidFill>
              </a:rPr>
              <a:t> de sus funciones en relación a sus indicadores.</a:t>
            </a:r>
          </a:p>
          <a:p>
            <a:pPr marL="68580" lvl="8" indent="-68580">
              <a:spcBef>
                <a:spcPts val="900"/>
              </a:spcBef>
              <a:spcAft>
                <a:spcPts val="150"/>
              </a:spcAft>
              <a:buClr>
                <a:schemeClr val="tx1"/>
              </a:buClr>
              <a:buSzPct val="100000"/>
              <a:buFont typeface="Wingdings" pitchFamily="2" charset="2"/>
              <a:buChar char="§"/>
            </a:pPr>
            <a:r>
              <a:rPr lang="es-MX" sz="2400" b="1" dirty="0">
                <a:solidFill>
                  <a:schemeClr val="tx1"/>
                </a:solidFill>
              </a:rPr>
              <a:t>Lo anterior en un </a:t>
            </a:r>
            <a:r>
              <a:rPr lang="es-MX" sz="2800" b="1" spc="-38" dirty="0">
                <a:solidFill>
                  <a:srgbClr val="990033"/>
                </a:solidFill>
              </a:rPr>
              <a:t>ambiente de amistad y aceptación </a:t>
            </a:r>
            <a:r>
              <a:rPr lang="es-MX" sz="2400" b="1" dirty="0">
                <a:solidFill>
                  <a:schemeClr val="tx1"/>
                </a:solidFill>
              </a:rPr>
              <a:t>que estimule el cumplimiento de sus funciones y , por tanto , el avance en los indicadores y planes establecidos para los matrimonios responsables de Área ll de Sector .</a:t>
            </a:r>
          </a:p>
          <a:p>
            <a:endParaRPr lang="es-MX" sz="2400" dirty="0">
              <a:solidFill>
                <a:schemeClr val="tx1"/>
              </a:solidFill>
            </a:endParaRPr>
          </a:p>
          <a:p>
            <a:endParaRPr lang="es-MX"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p:cNvSpPr>
            <a:spLocks noGrp="1"/>
          </p:cNvSpPr>
          <p:nvPr>
            <p:ph type="title"/>
          </p:nvPr>
        </p:nvSpPr>
        <p:spPr>
          <a:xfrm>
            <a:off x="333632" y="1149702"/>
            <a:ext cx="11257005" cy="457873"/>
          </a:xfrm>
        </p:spPr>
        <p:txBody>
          <a:bodyPr>
            <a:noAutofit/>
          </a:bodyPr>
          <a:lstStyle/>
          <a:p>
            <a:pPr marL="68580" lvl="0" indent="-68580" algn="ctr">
              <a:lnSpc>
                <a:spcPct val="90000"/>
              </a:lnSpc>
              <a:spcBef>
                <a:spcPts val="900"/>
              </a:spcBef>
              <a:spcAft>
                <a:spcPts val="150"/>
              </a:spcAft>
            </a:pPr>
            <a:r>
              <a:rPr lang="es-ES_tradnl" sz="3200" spc="0" dirty="0">
                <a:latin typeface="Calibri" panose="020F0502020204030204"/>
                <a:ea typeface="+mn-ea"/>
                <a:cs typeface="+mn-cs"/>
              </a:rPr>
              <a:t>4.-Mantiene</a:t>
            </a:r>
            <a:r>
              <a:rPr lang="es-ES_tradnl" sz="3200" dirty="0"/>
              <a:t> relación con la comisión Diocesana de Pastoral .</a:t>
            </a:r>
            <a:r>
              <a:rPr lang="es-MX" sz="3200" spc="0" dirty="0">
                <a:latin typeface="Calibri" panose="020F0502020204030204"/>
                <a:ea typeface="+mn-ea"/>
                <a:cs typeface="+mn-cs"/>
              </a:rPr>
              <a:t/>
            </a:r>
            <a:br>
              <a:rPr lang="es-MX" sz="3200" spc="0" dirty="0">
                <a:latin typeface="Calibri" panose="020F0502020204030204"/>
                <a:ea typeface="+mn-ea"/>
                <a:cs typeface="+mn-cs"/>
              </a:rPr>
            </a:br>
            <a:endParaRPr lang="es-MX" sz="3200" dirty="0"/>
          </a:p>
        </p:txBody>
      </p:sp>
      <p:sp>
        <p:nvSpPr>
          <p:cNvPr id="3" name="Marcador de contenido 2"/>
          <p:cNvSpPr>
            <a:spLocks noGrp="1"/>
          </p:cNvSpPr>
          <p:nvPr>
            <p:ph idx="1"/>
          </p:nvPr>
        </p:nvSpPr>
        <p:spPr>
          <a:xfrm>
            <a:off x="916047" y="930876"/>
            <a:ext cx="10058400" cy="5354221"/>
          </a:xfrm>
        </p:spPr>
        <p:txBody>
          <a:bodyPr/>
          <a:lstStyle/>
          <a:p>
            <a:endParaRPr lang="es-MX" dirty="0"/>
          </a:p>
          <a:p>
            <a:endParaRPr lang="es-MX" dirty="0"/>
          </a:p>
        </p:txBody>
      </p:sp>
      <p:sp>
        <p:nvSpPr>
          <p:cNvPr id="7" name="Marcador de contenido 2"/>
          <p:cNvSpPr txBox="1">
            <a:spLocks/>
          </p:cNvSpPr>
          <p:nvPr/>
        </p:nvSpPr>
        <p:spPr>
          <a:xfrm>
            <a:off x="832022" y="1607575"/>
            <a:ext cx="10595507" cy="4718711"/>
          </a:xfrm>
          <a:prstGeom prst="rect">
            <a:avLst/>
          </a:prstGeom>
        </p:spPr>
        <p:txBody>
          <a:bodyPr vert="horz" lIns="0" tIns="45720" rIns="0" bIns="45720" rtlCol="0">
            <a:normAutofit fontScale="92500" lnSpcReduction="10000"/>
          </a:bodyPr>
          <a:lstStyle/>
          <a:p>
            <a:pPr marL="68580" marR="0" lvl="0" indent="-68580" defTabSz="685800" fontAlgn="auto">
              <a:spcBef>
                <a:spcPts val="900"/>
              </a:spcBef>
              <a:spcAft>
                <a:spcPts val="150"/>
              </a:spcAft>
              <a:buClr>
                <a:schemeClr val="tx1"/>
              </a:buClr>
              <a:buSzPct val="100000"/>
              <a:tabLst/>
              <a:defRPr/>
            </a:pPr>
            <a:r>
              <a:rPr lang="es-MX" sz="2600" b="1" dirty="0">
                <a:latin typeface="+mn-lt"/>
                <a:cs typeface="+mn-cs"/>
              </a:rPr>
              <a:t>Es necesario que el matrimonio Secretario Diocesano de Área ll, tenga relación con la Comisión Diocesana de Pastoral, con el propósito de conocer los proyectos o las líneas de trabajo que hagan inferencia en las actividades que realiza el MFC, a efecto de buscar su promoción y logro. Esto implica:</a:t>
            </a:r>
          </a:p>
          <a:p>
            <a:pPr marL="68580" marR="0" lvl="0" indent="-68580" defTabSz="685800" fontAlgn="auto">
              <a:spcBef>
                <a:spcPts val="900"/>
              </a:spcBef>
              <a:spcAft>
                <a:spcPts val="150"/>
              </a:spcAft>
              <a:buClr>
                <a:schemeClr val="tx1"/>
              </a:buClr>
              <a:buSzPct val="100000"/>
              <a:buFont typeface="Wingdings" pitchFamily="2" charset="2"/>
              <a:buChar char="§"/>
              <a:tabLst/>
              <a:defRPr/>
            </a:pPr>
            <a:r>
              <a:rPr lang="es-MX" sz="3000" b="1" spc="-38" dirty="0">
                <a:solidFill>
                  <a:srgbClr val="990033"/>
                </a:solidFill>
                <a:latin typeface="+mn-lt"/>
                <a:cs typeface="+mn-cs"/>
              </a:rPr>
              <a:t>Asistir</a:t>
            </a:r>
            <a:r>
              <a:rPr lang="es-MX" sz="2600" b="1" dirty="0">
                <a:latin typeface="+mn-lt"/>
                <a:cs typeface="+mn-cs"/>
              </a:rPr>
              <a:t>, cuando sea convocado, a las reuniones de la Comisión Diocesana de Pastoral representando al MFC Diocesano.</a:t>
            </a:r>
          </a:p>
          <a:p>
            <a:pPr marL="68580" marR="0" lvl="0" indent="-68580" defTabSz="685800" fontAlgn="auto">
              <a:spcBef>
                <a:spcPts val="900"/>
              </a:spcBef>
              <a:spcAft>
                <a:spcPts val="150"/>
              </a:spcAft>
              <a:buClr>
                <a:schemeClr val="tx1"/>
              </a:buClr>
              <a:buSzPct val="100000"/>
              <a:buFont typeface="Wingdings" pitchFamily="2" charset="2"/>
              <a:buChar char="§"/>
              <a:tabLst/>
              <a:defRPr/>
            </a:pPr>
            <a:r>
              <a:rPr lang="es-MX" sz="3000" b="1" spc="-38" dirty="0">
                <a:solidFill>
                  <a:srgbClr val="990033"/>
                </a:solidFill>
                <a:latin typeface="+mn-lt"/>
                <a:cs typeface="+mn-cs"/>
              </a:rPr>
              <a:t>Informar</a:t>
            </a:r>
            <a:r>
              <a:rPr lang="es-MX" sz="2600" b="1" dirty="0">
                <a:latin typeface="+mn-lt"/>
                <a:cs typeface="+mn-cs"/>
              </a:rPr>
              <a:t> a los representantes de la Comisión Diocesana de Pastoral de los trabajos que realiza el MFC en la Diócesis.</a:t>
            </a:r>
          </a:p>
          <a:p>
            <a:pPr marL="68580" marR="0" lvl="0" indent="-68580" defTabSz="685800" fontAlgn="auto">
              <a:spcBef>
                <a:spcPts val="900"/>
              </a:spcBef>
              <a:spcAft>
                <a:spcPts val="150"/>
              </a:spcAft>
              <a:buClr>
                <a:schemeClr val="tx1"/>
              </a:buClr>
              <a:buSzPct val="100000"/>
              <a:buFont typeface="Wingdings" pitchFamily="2" charset="2"/>
              <a:buChar char="§"/>
              <a:tabLst/>
              <a:defRPr/>
            </a:pPr>
            <a:r>
              <a:rPr lang="es-MX" sz="2600" b="1" dirty="0">
                <a:latin typeface="+mn-lt"/>
                <a:cs typeface="+mn-cs"/>
              </a:rPr>
              <a:t>Con total espíritu de servicio informar a la </a:t>
            </a:r>
            <a:r>
              <a:rPr lang="es-MX" sz="2600" b="1" dirty="0" err="1">
                <a:latin typeface="+mn-lt"/>
                <a:cs typeface="+mn-cs"/>
              </a:rPr>
              <a:t>membresía</a:t>
            </a:r>
            <a:r>
              <a:rPr lang="es-MX" sz="2600" b="1" dirty="0">
                <a:latin typeface="+mn-lt"/>
                <a:cs typeface="+mn-cs"/>
              </a:rPr>
              <a:t>, por conducto de los matrimonios responsables de Área ll de Sector las </a:t>
            </a:r>
            <a:r>
              <a:rPr lang="es-MX" sz="3000" b="1" spc="-38" dirty="0">
                <a:solidFill>
                  <a:srgbClr val="990033"/>
                </a:solidFill>
                <a:latin typeface="+mn-lt"/>
                <a:cs typeface="+mn-cs"/>
              </a:rPr>
              <a:t>opciones de apostolado </a:t>
            </a:r>
            <a:r>
              <a:rPr lang="es-MX" sz="2600" b="1" dirty="0">
                <a:latin typeface="+mn-lt"/>
                <a:cs typeface="+mn-cs"/>
              </a:rPr>
              <a:t>que ofrece la Comisión Diocesana de Pastoral a fin de que constituyan una opción mas para los matrimonios del MFC.</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Tree>
    <p:extLst>
      <p:ext uri="{BB962C8B-B14F-4D97-AF65-F5344CB8AC3E}">
        <p14:creationId xmlns:p14="http://schemas.microsoft.com/office/powerpoint/2010/main" val="2875846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3 Título"/>
          <p:cNvSpPr>
            <a:spLocks noGrp="1"/>
          </p:cNvSpPr>
          <p:nvPr>
            <p:ph type="title"/>
          </p:nvPr>
        </p:nvSpPr>
        <p:spPr>
          <a:xfrm>
            <a:off x="420130" y="1155987"/>
            <a:ext cx="11442356" cy="929485"/>
          </a:xfrm>
          <a:prstGeom prst="rect">
            <a:avLst/>
          </a:prstGeom>
        </p:spPr>
        <p:txBody>
          <a:bodyPr wrap="square">
            <a:spAutoFit/>
          </a:bodyPr>
          <a:lstStyle/>
          <a:p>
            <a:r>
              <a:rPr lang="es-ES_tradnl" sz="3200" spc="0" dirty="0">
                <a:solidFill>
                  <a:srgbClr val="990033"/>
                </a:solidFill>
                <a:latin typeface="Calibri" panose="020F0502020204030204"/>
              </a:rPr>
              <a:t>4.-</a:t>
            </a:r>
            <a:r>
              <a:rPr lang="es-ES_tradnl" sz="3200" spc="0" dirty="0">
                <a:solidFill>
                  <a:schemeClr val="accent2">
                    <a:lumMod val="40000"/>
                    <a:lumOff val="60000"/>
                  </a:schemeClr>
                </a:solidFill>
                <a:latin typeface="Calibri" panose="020F0502020204030204"/>
              </a:rPr>
              <a:t>Mantiene</a:t>
            </a:r>
            <a:r>
              <a:rPr lang="es-ES_tradnl" sz="3200" dirty="0">
                <a:solidFill>
                  <a:schemeClr val="accent2">
                    <a:lumMod val="40000"/>
                    <a:lumOff val="60000"/>
                  </a:schemeClr>
                </a:solidFill>
              </a:rPr>
              <a:t> relación con la comisión Diocesana de Pastoral .</a:t>
            </a:r>
            <a:r>
              <a:rPr lang="es-MX" sz="3200" spc="0" dirty="0">
                <a:solidFill>
                  <a:schemeClr val="accent2">
                    <a:lumMod val="40000"/>
                    <a:lumOff val="60000"/>
                  </a:schemeClr>
                </a:solidFill>
                <a:latin typeface="Calibri" panose="020F0502020204030204"/>
              </a:rPr>
              <a:t/>
            </a:r>
            <a:br>
              <a:rPr lang="es-MX" sz="3200" spc="0" dirty="0">
                <a:solidFill>
                  <a:schemeClr val="accent2">
                    <a:lumMod val="40000"/>
                    <a:lumOff val="60000"/>
                  </a:schemeClr>
                </a:solidFill>
                <a:latin typeface="Calibri" panose="020F0502020204030204"/>
              </a:rPr>
            </a:br>
            <a:endParaRPr lang="es-MX" sz="3200" b="1" spc="-38" dirty="0">
              <a:solidFill>
                <a:schemeClr val="accent2">
                  <a:lumMod val="40000"/>
                  <a:lumOff val="60000"/>
                </a:schemeClr>
              </a:solidFill>
              <a:latin typeface="+mn-lt"/>
              <a:cs typeface="+mn-cs"/>
            </a:endParaRPr>
          </a:p>
        </p:txBody>
      </p:sp>
      <p:sp>
        <p:nvSpPr>
          <p:cNvPr id="7" name="Marcador de contenido 2"/>
          <p:cNvSpPr txBox="1">
            <a:spLocks/>
          </p:cNvSpPr>
          <p:nvPr/>
        </p:nvSpPr>
        <p:spPr>
          <a:xfrm>
            <a:off x="696097" y="2151272"/>
            <a:ext cx="10595507" cy="1901745"/>
          </a:xfrm>
          <a:prstGeom prst="rect">
            <a:avLst/>
          </a:prstGeom>
        </p:spPr>
        <p:txBody>
          <a:bodyPr vert="horz" lIns="0" tIns="45720" rIns="0" bIns="45720" rtlCol="0">
            <a:normAutofit/>
          </a:bodyPr>
          <a:lstStyle/>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r>
              <a:rPr kumimoji="0" lang="es-MX" sz="2800" b="1" i="0" u="none" strike="noStrike" kern="1200" cap="none" spc="0" normalizeH="0" baseline="0" noProof="0" dirty="0">
                <a:ln>
                  <a:noFill/>
                </a:ln>
                <a:effectLst/>
                <a:uLnTx/>
                <a:uFillTx/>
                <a:latin typeface="+mn-lt"/>
                <a:ea typeface="+mn-ea"/>
                <a:cs typeface="+mn-cs"/>
              </a:rPr>
              <a:t>Así</a:t>
            </a:r>
            <a:r>
              <a:rPr kumimoji="0" lang="es-MX" sz="2800" b="1" i="0" u="none" strike="noStrike" kern="1200" cap="none" spc="0" normalizeH="0" noProof="0" dirty="0">
                <a:ln>
                  <a:noFill/>
                </a:ln>
                <a:effectLst/>
                <a:uLnTx/>
                <a:uFillTx/>
                <a:latin typeface="+mn-lt"/>
                <a:ea typeface="+mn-ea"/>
                <a:cs typeface="+mn-cs"/>
              </a:rPr>
              <a:t> mismo, y con objeto de que el MFC tenga presencia en la Comisión Diocesana de Pastoral Familiar, los Presidentes Diocesanos tendrán capacidad de nombrar representantes para la misma de acuerdo al articulo 94 del reglamento del MFC.</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Tree>
    <p:extLst>
      <p:ext uri="{BB962C8B-B14F-4D97-AF65-F5344CB8AC3E}">
        <p14:creationId xmlns:p14="http://schemas.microsoft.com/office/powerpoint/2010/main" val="2478072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815545" y="1540151"/>
            <a:ext cx="10948087" cy="565618"/>
          </a:xfrm>
        </p:spPr>
        <p:txBody>
          <a:bodyPr>
            <a:noAutofit/>
          </a:bodyPr>
          <a:lstStyle/>
          <a:p>
            <a:pPr lvl="0"/>
            <a:r>
              <a:rPr lang="es-MX" sz="3200" spc="0" dirty="0">
                <a:latin typeface="Calibri" panose="020F0502020204030204"/>
              </a:rPr>
              <a:t>5.-Detectar necesidades de la Comisión Diocesana de Pastoral.</a:t>
            </a:r>
            <a:br>
              <a:rPr lang="es-MX" sz="3200" spc="0" dirty="0">
                <a:latin typeface="Calibri" panose="020F0502020204030204"/>
              </a:rPr>
            </a:br>
            <a:endParaRPr lang="es-MX" sz="3200" spc="0" dirty="0">
              <a:latin typeface="Calibri" panose="020F0502020204030204"/>
            </a:endParaRPr>
          </a:p>
        </p:txBody>
      </p:sp>
      <p:sp>
        <p:nvSpPr>
          <p:cNvPr id="3" name="2 Marcador de contenido"/>
          <p:cNvSpPr>
            <a:spLocks noGrp="1"/>
          </p:cNvSpPr>
          <p:nvPr>
            <p:ph idx="1"/>
          </p:nvPr>
        </p:nvSpPr>
        <p:spPr>
          <a:xfrm>
            <a:off x="973713" y="2544657"/>
            <a:ext cx="10058400" cy="2038865"/>
          </a:xfrm>
        </p:spPr>
        <p:txBody>
          <a:bodyPr>
            <a:noAutofit/>
          </a:bodyPr>
          <a:lstStyle/>
          <a:p>
            <a:pPr lvl="0" algn="just">
              <a:defRPr/>
            </a:pPr>
            <a:r>
              <a:rPr lang="es-MX" sz="2800" dirty="0">
                <a:solidFill>
                  <a:schemeClr val="tx1"/>
                </a:solidFill>
              </a:rPr>
              <a:t>Siguiendo el ejemplo de Cristo quien dice: “La mies es mucha y los obreros pocos. Rogad, pues al Dueño de la mies que envíe obreros a su mies”(Lucas 10,2) el matrimonio Secretario Diocesano de Área ll, deberá detectar aquellas necesidades que tengan la Comisión Diocesana de Pastoral en las cuales el MFC pueda ayudar.</a:t>
            </a:r>
          </a:p>
          <a:p>
            <a:pPr algn="just"/>
            <a:endParaRPr lang="es-MX" sz="3600"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3 Título"/>
          <p:cNvSpPr>
            <a:spLocks noGrp="1"/>
          </p:cNvSpPr>
          <p:nvPr>
            <p:ph type="title"/>
          </p:nvPr>
        </p:nvSpPr>
        <p:spPr>
          <a:xfrm>
            <a:off x="481914" y="1083991"/>
            <a:ext cx="11170508" cy="1094798"/>
          </a:xfrm>
          <a:prstGeom prst="rect">
            <a:avLst/>
          </a:prstGeom>
        </p:spPr>
        <p:txBody>
          <a:bodyPr wrap="square">
            <a:spAutoFit/>
          </a:bodyPr>
          <a:lstStyle/>
          <a:p>
            <a:r>
              <a:rPr lang="es-ES_tradnl" sz="3200" spc="0" dirty="0">
                <a:latin typeface="Calibri" panose="020F0502020204030204"/>
              </a:rPr>
              <a:t>6.- Difunde a través de los matrimonios responsables de Área ll Sector los programas para apoyar la Pastoral Familiar.</a:t>
            </a:r>
            <a:endParaRPr lang="es-MX" sz="3200" spc="0" dirty="0">
              <a:latin typeface="Calibri" panose="020F0502020204030204"/>
            </a:endParaRPr>
          </a:p>
        </p:txBody>
      </p:sp>
      <p:sp>
        <p:nvSpPr>
          <p:cNvPr id="7" name="Marcador de contenido 2"/>
          <p:cNvSpPr txBox="1">
            <a:spLocks/>
          </p:cNvSpPr>
          <p:nvPr/>
        </p:nvSpPr>
        <p:spPr>
          <a:xfrm>
            <a:off x="733167" y="2432932"/>
            <a:ext cx="10595507" cy="3347484"/>
          </a:xfrm>
          <a:prstGeom prst="rect">
            <a:avLst/>
          </a:prstGeom>
        </p:spPr>
        <p:txBody>
          <a:bodyPr vert="horz" lIns="0" tIns="45720" rIns="0" bIns="45720" rtlCol="0">
            <a:normAutofit lnSpcReduction="10000"/>
          </a:bodyPr>
          <a:lstStyle/>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r>
              <a:rPr lang="es-MX" sz="2800" dirty="0">
                <a:latin typeface="+mn-lt"/>
                <a:cs typeface="+mn-cs"/>
              </a:rPr>
              <a:t>Corresponde al matrimonio Secretario Diocesano de Área ll difundir, por conducto de los matrimonios responsables de Área ll de Sector, los programas para dar </a:t>
            </a:r>
            <a:r>
              <a:rPr lang="es-MX" sz="3200" dirty="0">
                <a:solidFill>
                  <a:srgbClr val="990033"/>
                </a:solidFill>
                <a:latin typeface="Calibri" panose="020F0502020204030204"/>
                <a:ea typeface="+mj-ea"/>
                <a:cs typeface="+mj-cs"/>
              </a:rPr>
              <a:t>apoyo  a la Pastoral Familiar </a:t>
            </a:r>
            <a:r>
              <a:rPr lang="es-MX" sz="2800" dirty="0">
                <a:latin typeface="+mn-lt"/>
                <a:cs typeface="+mn-cs"/>
              </a:rPr>
              <a:t>de sus Parroquias participando de manera eficaz en sus proyectos </a:t>
            </a:r>
            <a:r>
              <a:rPr lang="es-MX" sz="3200" dirty="0">
                <a:solidFill>
                  <a:srgbClr val="990033"/>
                </a:solidFill>
                <a:latin typeface="Calibri" panose="020F0502020204030204"/>
                <a:ea typeface="+mj-ea"/>
                <a:cs typeface="+mj-cs"/>
              </a:rPr>
              <a:t>con el involucramiento de las Zonas y matrimonios de CBF. </a:t>
            </a:r>
            <a:r>
              <a:rPr lang="es-MX" sz="2800" dirty="0">
                <a:latin typeface="+mn-lt"/>
                <a:cs typeface="+mn-cs"/>
              </a:rPr>
              <a:t>Esto de conformidad con el Articulo 114 del reglamento del MFC y como otra forma de expresión fraterna de colaboración y solidaridad del movimiento.</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i="0" u="none" strike="noStrike" kern="1200" cap="none" spc="0" normalizeH="0" noProof="0" dirty="0">
              <a:ln>
                <a:noFill/>
              </a:ln>
              <a:solidFill>
                <a:schemeClr val="accent2">
                  <a:lumMod val="50000"/>
                </a:schemeClr>
              </a:solidFill>
              <a:effectLst/>
              <a:uLnTx/>
              <a:uFillTx/>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i="0" u="none" strike="noStrike" kern="1200" cap="none" spc="0" normalizeH="0" baseline="0" noProof="0" dirty="0">
              <a:ln>
                <a:noFill/>
              </a:ln>
              <a:solidFill>
                <a:schemeClr val="accent2">
                  <a:lumMod val="50000"/>
                </a:schemeClr>
              </a:solidFill>
              <a:effectLst/>
              <a:uLnTx/>
              <a:uFillTx/>
              <a:latin typeface="+mn-lt"/>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i="0" u="none" strike="noStrike" kern="1200" cap="none" spc="0" normalizeH="0" baseline="0" noProof="0" dirty="0">
              <a:ln>
                <a:noFill/>
              </a:ln>
              <a:solidFill>
                <a:schemeClr val="accent2">
                  <a:lumMod val="50000"/>
                </a:schemeClr>
              </a:solidFill>
              <a:effectLst/>
              <a:uLnTx/>
              <a:uFillTx/>
              <a:latin typeface="+mn-lt"/>
              <a:cs typeface="+mn-cs"/>
            </a:endParaRPr>
          </a:p>
        </p:txBody>
      </p:sp>
    </p:spTree>
    <p:extLst>
      <p:ext uri="{BB962C8B-B14F-4D97-AF65-F5344CB8AC3E}">
        <p14:creationId xmlns:p14="http://schemas.microsoft.com/office/powerpoint/2010/main" val="1758037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p:cNvSpPr>
            <a:spLocks noGrp="1"/>
          </p:cNvSpPr>
          <p:nvPr>
            <p:ph idx="1"/>
          </p:nvPr>
        </p:nvSpPr>
        <p:spPr>
          <a:xfrm>
            <a:off x="527050" y="1001883"/>
            <a:ext cx="11001804" cy="994805"/>
          </a:xfrm>
        </p:spPr>
        <p:txBody>
          <a:bodyPr>
            <a:noAutofit/>
          </a:bodyPr>
          <a:lstStyle/>
          <a:p>
            <a:pPr marL="68580" lvl="0" indent="-68580">
              <a:lnSpc>
                <a:spcPct val="90000"/>
              </a:lnSpc>
              <a:spcBef>
                <a:spcPts val="900"/>
              </a:spcBef>
              <a:spcAft>
                <a:spcPts val="150"/>
              </a:spcAft>
            </a:pPr>
            <a:r>
              <a:rPr lang="es-ES_tradnl" sz="2800" spc="0" dirty="0">
                <a:latin typeface="Calibri" panose="020F0502020204030204"/>
                <a:ea typeface="+mn-ea"/>
                <a:cs typeface="+mn-cs"/>
              </a:rPr>
              <a:t>7.-</a:t>
            </a:r>
            <a:r>
              <a:rPr lang="es-ES_tradnl" sz="2800" dirty="0"/>
              <a:t> Coordina en  la Diócesis la promoción de  los Servicios Institucionales  de acuerdo a las estrategias nacionales.</a:t>
            </a:r>
            <a:r>
              <a:rPr lang="es-ES_tradnl" sz="2800" spc="0" dirty="0">
                <a:latin typeface="Calibri" panose="020F0502020204030204"/>
              </a:rPr>
              <a:t> </a:t>
            </a:r>
            <a:endParaRPr lang="es-MX" sz="2400" dirty="0"/>
          </a:p>
        </p:txBody>
      </p:sp>
      <p:sp>
        <p:nvSpPr>
          <p:cNvPr id="5" name="4 Rectángulo"/>
          <p:cNvSpPr/>
          <p:nvPr/>
        </p:nvSpPr>
        <p:spPr>
          <a:xfrm>
            <a:off x="995132" y="2053742"/>
            <a:ext cx="10844784" cy="4308872"/>
          </a:xfrm>
          <a:prstGeom prst="rect">
            <a:avLst/>
          </a:prstGeom>
        </p:spPr>
        <p:txBody>
          <a:bodyPr wrap="square">
            <a:spAutoFit/>
          </a:bodyPr>
          <a:lstStyle/>
          <a:p>
            <a:pPr algn="just"/>
            <a:r>
              <a:rPr lang="es-MX" sz="2800" dirty="0">
                <a:latin typeface="+mn-lt"/>
                <a:cs typeface="+mn-cs"/>
              </a:rPr>
              <a:t>La coordinación de la promoción en las diócesis de los Servicios Institucionales del MFC es responsabilidad del Matrimonio Secretario Diocesano  de Área ll , por lo que le corresponde:</a:t>
            </a:r>
          </a:p>
          <a:p>
            <a:pPr algn="just">
              <a:buFont typeface="Wingdings" pitchFamily="2" charset="2"/>
              <a:buChar char="§"/>
            </a:pPr>
            <a:r>
              <a:rPr lang="es-MX" sz="2800" dirty="0">
                <a:solidFill>
                  <a:srgbClr val="990033"/>
                </a:solidFill>
                <a:latin typeface="+mn-lt"/>
                <a:cs typeface="+mn-cs"/>
              </a:rPr>
              <a:t>Promover</a:t>
            </a:r>
            <a:r>
              <a:rPr lang="es-MX" sz="2800" dirty="0">
                <a:latin typeface="+mn-lt"/>
                <a:cs typeface="+mn-cs"/>
              </a:rPr>
              <a:t> y dar cumplimiento en sus Diócesis a las estrategias que el ECN marque en esta materia, a través de sus matrimonios Responsables de Área ll sector . </a:t>
            </a:r>
          </a:p>
          <a:p>
            <a:pPr algn="just">
              <a:buFont typeface="Wingdings" pitchFamily="2" charset="2"/>
              <a:buChar char="§"/>
            </a:pPr>
            <a:r>
              <a:rPr lang="es-MX" sz="2800" dirty="0">
                <a:solidFill>
                  <a:srgbClr val="990033"/>
                </a:solidFill>
                <a:latin typeface="+mn-lt"/>
                <a:cs typeface="+mn-cs"/>
              </a:rPr>
              <a:t>Impulsar</a:t>
            </a:r>
            <a:r>
              <a:rPr lang="es-MX" sz="2800" dirty="0">
                <a:latin typeface="+mn-lt"/>
                <a:cs typeface="+mn-cs"/>
              </a:rPr>
              <a:t> la formación de equipos para la presentación de Servicios Institucionales en lo sectores de la Diócesis, a través de sus matrimonios Responsables de Área ll sector . </a:t>
            </a:r>
          </a:p>
          <a:p>
            <a:pPr algn="just"/>
            <a:endParaRPr lang="es-MX" sz="2200" dirty="0">
              <a:solidFill>
                <a:srgbClr val="FF0000"/>
              </a:solidFill>
              <a:latin typeface="+mn-lt"/>
              <a:cs typeface="+mn-cs"/>
            </a:endParaRPr>
          </a:p>
        </p:txBody>
      </p:sp>
    </p:spTree>
    <p:extLst>
      <p:ext uri="{BB962C8B-B14F-4D97-AF65-F5344CB8AC3E}">
        <p14:creationId xmlns:p14="http://schemas.microsoft.com/office/powerpoint/2010/main" val="40996134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654908" y="1023543"/>
            <a:ext cx="10775092" cy="1034129"/>
          </a:xfrm>
          <a:prstGeom prst="rect">
            <a:avLst/>
          </a:prstGeom>
        </p:spPr>
        <p:txBody>
          <a:bodyPr wrap="square">
            <a:spAutoFit/>
          </a:bodyPr>
          <a:lstStyle/>
          <a:p>
            <a:pPr lvl="0"/>
            <a:r>
              <a:rPr lang="es-ES_tradnl" sz="2400" spc="0" dirty="0">
                <a:solidFill>
                  <a:srgbClr val="990033"/>
                </a:solidFill>
                <a:latin typeface="Calibri" panose="020F0502020204030204"/>
              </a:rPr>
              <a:t>7.-</a:t>
            </a:r>
            <a:r>
              <a:rPr lang="es-ES_tradnl" sz="2400" dirty="0">
                <a:solidFill>
                  <a:srgbClr val="990033"/>
                </a:solidFill>
              </a:rPr>
              <a:t> </a:t>
            </a:r>
            <a:r>
              <a:rPr lang="es-ES_tradnl" sz="2400" dirty="0">
                <a:solidFill>
                  <a:schemeClr val="accent2">
                    <a:lumMod val="40000"/>
                    <a:lumOff val="60000"/>
                  </a:schemeClr>
                </a:solidFill>
              </a:rPr>
              <a:t>Coordina en  la Diócesis la promoción de  los Servicios Institucionales  de acuerdo a las estrategias nacionales.</a:t>
            </a:r>
            <a:r>
              <a:rPr lang="es-ES_tradnl" sz="2400" spc="0" dirty="0">
                <a:solidFill>
                  <a:schemeClr val="accent2">
                    <a:lumMod val="40000"/>
                    <a:lumOff val="60000"/>
                  </a:schemeClr>
                </a:solidFill>
                <a:latin typeface="Calibri" panose="020F0502020204030204"/>
              </a:rPr>
              <a:t> </a:t>
            </a:r>
            <a:r>
              <a:rPr lang="es-MX" sz="2000" dirty="0">
                <a:solidFill>
                  <a:schemeClr val="accent2">
                    <a:lumMod val="40000"/>
                    <a:lumOff val="60000"/>
                  </a:schemeClr>
                </a:solidFill>
              </a:rPr>
              <a:t/>
            </a:r>
            <a:br>
              <a:rPr lang="es-MX" sz="2000" dirty="0">
                <a:solidFill>
                  <a:schemeClr val="accent2">
                    <a:lumMod val="40000"/>
                    <a:lumOff val="60000"/>
                  </a:schemeClr>
                </a:solidFill>
              </a:rPr>
            </a:br>
            <a:endParaRPr lang="es-MX" sz="2400" b="1" spc="-38" dirty="0">
              <a:solidFill>
                <a:schemeClr val="accent2">
                  <a:lumMod val="40000"/>
                  <a:lumOff val="60000"/>
                </a:schemeClr>
              </a:solidFill>
              <a:latin typeface="+mn-lt"/>
              <a:cs typeface="+mn-cs"/>
            </a:endParaRPr>
          </a:p>
        </p:txBody>
      </p:sp>
      <p:sp>
        <p:nvSpPr>
          <p:cNvPr id="3" name="Marcador de contenido 2"/>
          <p:cNvSpPr>
            <a:spLocks noGrp="1"/>
          </p:cNvSpPr>
          <p:nvPr>
            <p:ph idx="1"/>
          </p:nvPr>
        </p:nvSpPr>
        <p:spPr>
          <a:xfrm>
            <a:off x="827381" y="2139289"/>
            <a:ext cx="10526008" cy="4718711"/>
          </a:xfrm>
        </p:spPr>
        <p:txBody>
          <a:bodyPr>
            <a:normAutofit/>
          </a:bodyPr>
          <a:lstStyle/>
          <a:p>
            <a:pPr fontAlgn="base">
              <a:spcBef>
                <a:spcPct val="0"/>
              </a:spcBef>
              <a:spcAft>
                <a:spcPct val="0"/>
              </a:spcAft>
              <a:buNone/>
            </a:pPr>
            <a:r>
              <a:rPr lang="es-MX" sz="2800" dirty="0">
                <a:solidFill>
                  <a:schemeClr val="tx1"/>
                </a:solidFill>
              </a:rPr>
              <a:t>Vigilar la correcta presentación de los Servicios Institucionales:</a:t>
            </a:r>
            <a:endParaRPr lang="es-MX" sz="1200" dirty="0"/>
          </a:p>
          <a:p>
            <a:pPr>
              <a:lnSpc>
                <a:spcPct val="85000"/>
              </a:lnSpc>
              <a:spcBef>
                <a:spcPct val="0"/>
              </a:spcBef>
              <a:buClr>
                <a:srgbClr val="990033"/>
              </a:buClr>
              <a:buFont typeface="Wingdings" pitchFamily="2" charset="2"/>
              <a:buChar char="§"/>
            </a:pPr>
            <a:r>
              <a:rPr lang="es-MX" sz="2800" spc="-38" dirty="0">
                <a:solidFill>
                  <a:srgbClr val="0000CC"/>
                </a:solidFill>
                <a:ea typeface="+mj-ea"/>
              </a:rPr>
              <a:t>Curso de Preparación Inmediata al Matrimonio</a:t>
            </a:r>
            <a:r>
              <a:rPr lang="es-MX" sz="2800" spc="-38" dirty="0" smtClean="0">
                <a:solidFill>
                  <a:srgbClr val="0000CC"/>
                </a:solidFill>
                <a:ea typeface="+mj-ea"/>
              </a:rPr>
              <a:t>. «Alianza de amor»</a:t>
            </a:r>
            <a:endParaRPr lang="es-MX" sz="2800" spc="-38" dirty="0">
              <a:solidFill>
                <a:srgbClr val="0000CC"/>
              </a:solidFill>
              <a:ea typeface="+mj-ea"/>
            </a:endParaRPr>
          </a:p>
          <a:p>
            <a:pPr>
              <a:lnSpc>
                <a:spcPct val="85000"/>
              </a:lnSpc>
              <a:spcBef>
                <a:spcPct val="0"/>
              </a:spcBef>
              <a:buClr>
                <a:srgbClr val="990033"/>
              </a:buClr>
              <a:buFont typeface="Wingdings" pitchFamily="2" charset="2"/>
              <a:buChar char="§"/>
            </a:pPr>
            <a:r>
              <a:rPr lang="es-MX" sz="2800" spc="-38" dirty="0">
                <a:solidFill>
                  <a:srgbClr val="0000CC"/>
                </a:solidFill>
                <a:ea typeface="+mj-ea"/>
              </a:rPr>
              <a:t>Taller de Padres de familia</a:t>
            </a:r>
            <a:r>
              <a:rPr lang="es-MX" sz="2800" spc="-38" dirty="0" smtClean="0">
                <a:solidFill>
                  <a:srgbClr val="0000CC"/>
                </a:solidFill>
                <a:ea typeface="+mj-ea"/>
              </a:rPr>
              <a:t>. «Padres e hijos construyendo el hogar»</a:t>
            </a:r>
            <a:endParaRPr lang="es-MX" sz="2800" spc="-38" dirty="0">
              <a:solidFill>
                <a:srgbClr val="0000CC"/>
              </a:solidFill>
              <a:ea typeface="+mj-ea"/>
            </a:endParaRPr>
          </a:p>
          <a:p>
            <a:pPr>
              <a:lnSpc>
                <a:spcPct val="85000"/>
              </a:lnSpc>
              <a:spcBef>
                <a:spcPct val="0"/>
              </a:spcBef>
              <a:buClr>
                <a:srgbClr val="990033"/>
              </a:buClr>
              <a:buFont typeface="Wingdings" pitchFamily="2" charset="2"/>
              <a:buChar char="§"/>
            </a:pPr>
            <a:r>
              <a:rPr lang="es-MX" sz="2800" spc="-38" dirty="0">
                <a:solidFill>
                  <a:srgbClr val="0000CC"/>
                </a:solidFill>
                <a:ea typeface="+mj-ea"/>
              </a:rPr>
              <a:t>Formación para el Amor</a:t>
            </a:r>
            <a:r>
              <a:rPr lang="es-MX" sz="2800" spc="-38" dirty="0" smtClean="0">
                <a:solidFill>
                  <a:srgbClr val="0000CC"/>
                </a:solidFill>
                <a:ea typeface="+mj-ea"/>
              </a:rPr>
              <a:t>.  «El desafío de ser joven»</a:t>
            </a:r>
            <a:endParaRPr lang="es-MX" sz="2800" spc="-38" dirty="0">
              <a:solidFill>
                <a:srgbClr val="0000CC"/>
              </a:solidFill>
              <a:ea typeface="+mj-ea"/>
            </a:endParaRPr>
          </a:p>
          <a:p>
            <a:pPr>
              <a:lnSpc>
                <a:spcPct val="85000"/>
              </a:lnSpc>
              <a:spcBef>
                <a:spcPct val="0"/>
              </a:spcBef>
              <a:buClr>
                <a:srgbClr val="990033"/>
              </a:buClr>
              <a:buFont typeface="Wingdings" pitchFamily="2" charset="2"/>
              <a:buChar char="§"/>
            </a:pPr>
            <a:r>
              <a:rPr lang="es-MX" sz="2800" spc="-38" dirty="0">
                <a:solidFill>
                  <a:srgbClr val="0000CC"/>
                </a:solidFill>
                <a:ea typeface="+mj-ea"/>
              </a:rPr>
              <a:t>Divorciados Vueltos a Casar.  </a:t>
            </a:r>
            <a:r>
              <a:rPr lang="es-MX" sz="2800" spc="-38" dirty="0" smtClean="0">
                <a:solidFill>
                  <a:srgbClr val="0000CC"/>
                </a:solidFill>
                <a:ea typeface="+mj-ea"/>
              </a:rPr>
              <a:t>«Somos familia de Dios»</a:t>
            </a:r>
            <a:endParaRPr lang="es-MX" sz="2800" spc="-38" dirty="0">
              <a:solidFill>
                <a:srgbClr val="0000CC"/>
              </a:solidFill>
              <a:ea typeface="+mj-ea"/>
            </a:endParaRPr>
          </a:p>
          <a:p>
            <a:pPr>
              <a:lnSpc>
                <a:spcPct val="85000"/>
              </a:lnSpc>
              <a:spcBef>
                <a:spcPct val="0"/>
              </a:spcBef>
              <a:buClr>
                <a:srgbClr val="990033"/>
              </a:buClr>
              <a:buFont typeface="Wingdings" pitchFamily="2" charset="2"/>
              <a:buChar char="§"/>
            </a:pPr>
            <a:endParaRPr lang="es-MX" sz="2800" spc="-38" dirty="0">
              <a:solidFill>
                <a:srgbClr val="990033"/>
              </a:solidFill>
              <a:ea typeface="+mj-ea"/>
            </a:endParaRPr>
          </a:p>
          <a:p>
            <a:pPr fontAlgn="base">
              <a:spcBef>
                <a:spcPct val="0"/>
              </a:spcBef>
              <a:spcAft>
                <a:spcPct val="0"/>
              </a:spcAft>
              <a:buNone/>
            </a:pPr>
            <a:r>
              <a:rPr lang="es-MX" sz="2800" dirty="0">
                <a:solidFill>
                  <a:schemeClr val="tx1"/>
                </a:solidFill>
              </a:rPr>
              <a:t>Impulsar por medio de los matrimonios Responsables de Área ll de Sector una campaña permanente de promoción de los Servicios Institucionales, así como supervisar su oportuna calendarización. </a:t>
            </a:r>
          </a:p>
          <a:p>
            <a:pPr algn="just"/>
            <a:endParaRPr lang="es-MX" sz="2800" dirty="0"/>
          </a:p>
        </p:txBody>
      </p:sp>
    </p:spTree>
    <p:extLst>
      <p:ext uri="{BB962C8B-B14F-4D97-AF65-F5344CB8AC3E}">
        <p14:creationId xmlns:p14="http://schemas.microsoft.com/office/powerpoint/2010/main" val="1965926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Marcador de contenido 2"/>
          <p:cNvSpPr txBox="1">
            <a:spLocks noGrp="1"/>
          </p:cNvSpPr>
          <p:nvPr>
            <p:ph idx="1"/>
          </p:nvPr>
        </p:nvSpPr>
        <p:spPr>
          <a:xfrm>
            <a:off x="938276" y="1426591"/>
            <a:ext cx="10628313" cy="4265613"/>
          </a:xfrm>
          <a:prstGeom prst="rect">
            <a:avLst/>
          </a:prstGeom>
        </p:spPr>
        <p:txBody>
          <a:bodyPr vert="horz" lIns="0" tIns="45720" rIns="0" bIns="45720" rtlCol="0">
            <a:normAutofit/>
          </a:bodyPr>
          <a:lstStyle/>
          <a:p>
            <a:pPr marL="0" marR="0" indent="0" fontAlgn="auto">
              <a:buNone/>
              <a:tabLst/>
              <a:defRPr/>
            </a:pPr>
            <a:r>
              <a:rPr lang="es-MX" sz="3200" dirty="0">
                <a:latin typeface="Calibri" panose="020F0502020204030204"/>
              </a:rPr>
              <a:t>8.-Participar en la organización de las reuniones Diocesanas, </a:t>
            </a:r>
            <a:r>
              <a:rPr lang="es-MX" sz="3200" dirty="0" smtClean="0">
                <a:latin typeface="Calibri" panose="020F0502020204030204"/>
              </a:rPr>
              <a:t>Regionales </a:t>
            </a:r>
            <a:r>
              <a:rPr lang="es-MX" sz="3200" dirty="0">
                <a:latin typeface="Calibri" panose="020F0502020204030204"/>
              </a:rPr>
              <a:t>y de Bloque que se desarrollen en su Diócesis.</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defTabSz="685800" eaLnBrk="1" fontAlgn="base" latinLnBrk="0" hangingPunct="1">
              <a:lnSpc>
                <a:spcPct val="90000"/>
              </a:lnSpc>
              <a:spcBef>
                <a:spcPct val="0"/>
              </a:spcBef>
              <a:spcAft>
                <a:spcPct val="0"/>
              </a:spcAft>
              <a:buClr>
                <a:schemeClr val="accent1"/>
              </a:buClr>
              <a:buSzPct val="100000"/>
              <a:buFont typeface="Wingdings" pitchFamily="2" charset="2"/>
              <a:buChar char="§"/>
              <a:tabLst/>
              <a:defRPr/>
            </a:pPr>
            <a:r>
              <a:rPr lang="es-MX" sz="2800" dirty="0">
                <a:solidFill>
                  <a:schemeClr val="tx1"/>
                </a:solidFill>
              </a:rPr>
              <a:t>La participación entusiasta del matrimonio Secretario Diocesano de Área ll a todas las reuniones Diocesanas y en los Encuentros Regionales que se desarrollen, es de gran importancia, toda vez que gracias a estos eventos se incrementa la unidad de nuestros Movimiento, se favorece el contacto personal y son oportunidades para capacitarse y mantenerse actualizado.</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Tree>
    <p:extLst>
      <p:ext uri="{BB962C8B-B14F-4D97-AF65-F5344CB8AC3E}">
        <p14:creationId xmlns:p14="http://schemas.microsoft.com/office/powerpoint/2010/main" val="843500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ector recto 4"/>
          <p:cNvCxnSpPr/>
          <p:nvPr/>
        </p:nvCxnSpPr>
        <p:spPr>
          <a:xfrm>
            <a:off x="4252814" y="1693034"/>
            <a:ext cx="6627" cy="3712938"/>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8" name="Conector recto 7"/>
          <p:cNvCxnSpPr/>
          <p:nvPr/>
        </p:nvCxnSpPr>
        <p:spPr>
          <a:xfrm>
            <a:off x="4259441" y="1693034"/>
            <a:ext cx="742120" cy="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0" name="Conector recto 9"/>
          <p:cNvCxnSpPr/>
          <p:nvPr/>
        </p:nvCxnSpPr>
        <p:spPr>
          <a:xfrm>
            <a:off x="4250447" y="2859199"/>
            <a:ext cx="1166189"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Conector recto 12"/>
          <p:cNvCxnSpPr/>
          <p:nvPr/>
        </p:nvCxnSpPr>
        <p:spPr>
          <a:xfrm>
            <a:off x="4264508" y="4195536"/>
            <a:ext cx="830908" cy="4162"/>
          </a:xfrm>
          <a:prstGeom prst="line">
            <a:avLst/>
          </a:prstGeom>
        </p:spPr>
        <p:style>
          <a:lnRef idx="3">
            <a:schemeClr val="accent2"/>
          </a:lnRef>
          <a:fillRef idx="0">
            <a:schemeClr val="accent2"/>
          </a:fillRef>
          <a:effectRef idx="2">
            <a:schemeClr val="accent2"/>
          </a:effectRef>
          <a:fontRef idx="minor">
            <a:schemeClr val="tx1"/>
          </a:fontRef>
        </p:style>
      </p:cxnSp>
      <p:sp>
        <p:nvSpPr>
          <p:cNvPr id="19" name="Rectángulo redondeado 18"/>
          <p:cNvSpPr/>
          <p:nvPr/>
        </p:nvSpPr>
        <p:spPr>
          <a:xfrm>
            <a:off x="4962253" y="1208803"/>
            <a:ext cx="2703445" cy="88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chemeClr val="tx1"/>
                </a:solidFill>
              </a:rPr>
              <a:t>IMPORTANCIA</a:t>
            </a:r>
          </a:p>
        </p:txBody>
      </p:sp>
      <p:sp>
        <p:nvSpPr>
          <p:cNvPr id="20" name="Rectángulo redondeado 19"/>
          <p:cNvSpPr/>
          <p:nvPr/>
        </p:nvSpPr>
        <p:spPr>
          <a:xfrm>
            <a:off x="5057668" y="2465418"/>
            <a:ext cx="2608030" cy="7951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chemeClr val="tx1"/>
                </a:solidFill>
              </a:rPr>
              <a:t>FUNCIONES</a:t>
            </a:r>
            <a:endParaRPr lang="es-MX" b="1" dirty="0">
              <a:solidFill>
                <a:schemeClr val="tx1"/>
              </a:solidFill>
            </a:endParaRPr>
          </a:p>
        </p:txBody>
      </p:sp>
      <p:sp>
        <p:nvSpPr>
          <p:cNvPr id="9" name="Rectángulo redondeado 8"/>
          <p:cNvSpPr/>
          <p:nvPr/>
        </p:nvSpPr>
        <p:spPr>
          <a:xfrm>
            <a:off x="5054161" y="3747289"/>
            <a:ext cx="2745352" cy="812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chemeClr val="tx1"/>
                </a:solidFill>
              </a:rPr>
              <a:t>ACTIVIDADES</a:t>
            </a:r>
          </a:p>
        </p:txBody>
      </p:sp>
      <p:sp>
        <p:nvSpPr>
          <p:cNvPr id="12" name="Flecha derecha 11"/>
          <p:cNvSpPr/>
          <p:nvPr/>
        </p:nvSpPr>
        <p:spPr>
          <a:xfrm flipH="1">
            <a:off x="7834182" y="1284906"/>
            <a:ext cx="1738185" cy="686264"/>
          </a:xfrm>
          <a:prstGeom prst="rightArrow">
            <a:avLst/>
          </a:prstGeom>
          <a:solidFill>
            <a:srgbClr val="C0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MX" dirty="0"/>
          </a:p>
        </p:txBody>
      </p:sp>
      <p:pic>
        <p:nvPicPr>
          <p:cNvPr id="4" name="Imagen 3"/>
          <p:cNvPicPr>
            <a:picLocks noChangeAspect="1"/>
          </p:cNvPicPr>
          <p:nvPr/>
        </p:nvPicPr>
        <p:blipFill>
          <a:blip r:embed="rId3" cstate="print"/>
          <a:stretch>
            <a:fillRect/>
          </a:stretch>
        </p:blipFill>
        <p:spPr>
          <a:xfrm>
            <a:off x="4216626" y="5351103"/>
            <a:ext cx="926672" cy="109738"/>
          </a:xfrm>
          <a:prstGeom prst="rect">
            <a:avLst/>
          </a:prstGeom>
        </p:spPr>
      </p:pic>
      <p:pic>
        <p:nvPicPr>
          <p:cNvPr id="6" name="Imagen 5"/>
          <p:cNvPicPr>
            <a:picLocks noChangeAspect="1"/>
          </p:cNvPicPr>
          <p:nvPr/>
        </p:nvPicPr>
        <p:blipFill>
          <a:blip r:embed="rId4" cstate="print"/>
          <a:stretch>
            <a:fillRect/>
          </a:stretch>
        </p:blipFill>
        <p:spPr>
          <a:xfrm flipV="1">
            <a:off x="3733675" y="3428325"/>
            <a:ext cx="525766" cy="45719"/>
          </a:xfrm>
          <a:prstGeom prst="rect">
            <a:avLst/>
          </a:prstGeom>
        </p:spPr>
      </p:pic>
      <p:sp>
        <p:nvSpPr>
          <p:cNvPr id="15" name="Rectángulo redondeado 14"/>
          <p:cNvSpPr/>
          <p:nvPr/>
        </p:nvSpPr>
        <p:spPr>
          <a:xfrm>
            <a:off x="5054161" y="4956000"/>
            <a:ext cx="2780296" cy="7902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chemeClr val="tx1"/>
                </a:solidFill>
              </a:rPr>
              <a:t>INDICADORES</a:t>
            </a:r>
          </a:p>
        </p:txBody>
      </p:sp>
      <p:sp>
        <p:nvSpPr>
          <p:cNvPr id="2" name="Rectángulo redondeado 1"/>
          <p:cNvSpPr/>
          <p:nvPr/>
        </p:nvSpPr>
        <p:spPr>
          <a:xfrm>
            <a:off x="1631527" y="2883109"/>
            <a:ext cx="2100964" cy="1160865"/>
          </a:xfrm>
          <a:prstGeom prst="roundRect">
            <a:avLst/>
          </a:prstGeom>
          <a:solidFill>
            <a:schemeClr val="bg1">
              <a:lumMod val="95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s-MX" sz="3600" b="1" dirty="0">
                <a:solidFill>
                  <a:schemeClr val="tx1"/>
                </a:solidFill>
              </a:rPr>
              <a:t>AREA II</a:t>
            </a:r>
          </a:p>
        </p:txBody>
      </p:sp>
    </p:spTree>
    <p:extLst>
      <p:ext uri="{BB962C8B-B14F-4D97-AF65-F5344CB8AC3E}">
        <p14:creationId xmlns:p14="http://schemas.microsoft.com/office/powerpoint/2010/main" val="1931274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Marcador de contenido 2"/>
          <p:cNvSpPr txBox="1">
            <a:spLocks noGrp="1"/>
          </p:cNvSpPr>
          <p:nvPr>
            <p:ph idx="1"/>
          </p:nvPr>
        </p:nvSpPr>
        <p:spPr>
          <a:xfrm>
            <a:off x="938276" y="1426591"/>
            <a:ext cx="10628313" cy="4265613"/>
          </a:xfrm>
          <a:prstGeom prst="rect">
            <a:avLst/>
          </a:prstGeom>
        </p:spPr>
        <p:txBody>
          <a:bodyPr vert="horz" lIns="0" tIns="45720" rIns="0" bIns="45720" rtlCol="0">
            <a:normAutofit/>
          </a:bodyPr>
          <a:lstStyle/>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r>
              <a:rPr lang="es-MX" sz="3200" dirty="0">
                <a:latin typeface="Calibri" panose="020F0502020204030204"/>
              </a:rPr>
              <a:t>9.- Asiste a las reuniones a las que sea convocado por el ECN.</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algn="just" fontAlgn="base">
              <a:spcBef>
                <a:spcPct val="0"/>
              </a:spcBef>
              <a:spcAft>
                <a:spcPct val="0"/>
              </a:spcAft>
              <a:buFont typeface="Wingdings" pitchFamily="2" charset="2"/>
              <a:buChar char="§"/>
              <a:defRPr/>
            </a:pPr>
            <a:r>
              <a:rPr lang="es-MX" sz="2800" dirty="0">
                <a:solidFill>
                  <a:schemeClr val="tx1"/>
                </a:solidFill>
              </a:rPr>
              <a:t>Es necesario que el matrimonio Secretario Diocesano de Área ll participe en todas las reuniones a las que sea convocado por el Equipo </a:t>
            </a:r>
          </a:p>
          <a:p>
            <a:pPr algn="just" fontAlgn="base">
              <a:spcBef>
                <a:spcPct val="0"/>
              </a:spcBef>
              <a:spcAft>
                <a:spcPct val="0"/>
              </a:spcAft>
              <a:buNone/>
              <a:defRPr/>
            </a:pPr>
            <a:r>
              <a:rPr lang="es-MX" sz="2800" dirty="0" smtClean="0">
                <a:solidFill>
                  <a:schemeClr val="tx1"/>
                </a:solidFill>
              </a:rPr>
              <a:t>     Coordinador </a:t>
            </a:r>
            <a:r>
              <a:rPr lang="es-MX" sz="2800" dirty="0">
                <a:solidFill>
                  <a:schemeClr val="tx1"/>
                </a:solidFill>
              </a:rPr>
              <a:t>Nacional, porque además de fortalecer la unidad de nuestro Movimiento, participa en su proyección futura  a través del conocimiento de los planes y proyectos del ECN, en los cuales su contribución para su cumplimiento es fundamental.</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Tree>
    <p:extLst>
      <p:ext uri="{BB962C8B-B14F-4D97-AF65-F5344CB8AC3E}">
        <p14:creationId xmlns:p14="http://schemas.microsoft.com/office/powerpoint/2010/main" val="3910588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008992" y="1581184"/>
            <a:ext cx="10280799" cy="4547616"/>
          </a:xfrm>
        </p:spPr>
        <p:txBody>
          <a:bodyPr>
            <a:normAutofit lnSpcReduction="10000"/>
          </a:bodyPr>
          <a:lstStyle/>
          <a:p>
            <a:pPr algn="just" fontAlgn="base">
              <a:spcBef>
                <a:spcPct val="0"/>
              </a:spcBef>
              <a:spcAft>
                <a:spcPct val="0"/>
              </a:spcAft>
              <a:buNone/>
              <a:defRPr/>
            </a:pPr>
            <a:r>
              <a:rPr lang="es-MX" sz="2800" dirty="0">
                <a:solidFill>
                  <a:schemeClr val="tx1"/>
                </a:solidFill>
              </a:rPr>
              <a:t>Es necesario que el matrimonio Secretario Diocesano de Área ll realice  de manera periódica una evaluación de los resultados que va obteniendo conforme a:</a:t>
            </a:r>
          </a:p>
          <a:p>
            <a:pPr algn="just" fontAlgn="base">
              <a:spcBef>
                <a:spcPct val="0"/>
              </a:spcBef>
              <a:spcAft>
                <a:spcPct val="0"/>
              </a:spcAft>
              <a:buNone/>
              <a:defRPr/>
            </a:pPr>
            <a:endParaRPr lang="es-MX" sz="2800" dirty="0">
              <a:solidFill>
                <a:schemeClr val="tx1"/>
              </a:solidFill>
            </a:endParaRPr>
          </a:p>
          <a:p>
            <a:pPr algn="just" fontAlgn="base">
              <a:spcBef>
                <a:spcPct val="0"/>
              </a:spcBef>
              <a:spcAft>
                <a:spcPct val="0"/>
              </a:spcAft>
              <a:buFont typeface="Wingdings" pitchFamily="2" charset="2"/>
              <a:buChar char="§"/>
              <a:defRPr/>
            </a:pPr>
            <a:r>
              <a:rPr lang="es-MX" sz="2800" dirty="0">
                <a:solidFill>
                  <a:schemeClr val="tx1"/>
                </a:solidFill>
              </a:rPr>
              <a:t>Los indicadores establecidos en el Manual de Organización del MFC para Área ll Diocesana.</a:t>
            </a:r>
          </a:p>
          <a:p>
            <a:pPr algn="just" fontAlgn="base">
              <a:spcBef>
                <a:spcPct val="0"/>
              </a:spcBef>
              <a:spcAft>
                <a:spcPct val="0"/>
              </a:spcAft>
              <a:buFont typeface="Wingdings" pitchFamily="2" charset="2"/>
              <a:buChar char="§"/>
              <a:defRPr/>
            </a:pPr>
            <a:r>
              <a:rPr lang="es-MX" sz="2800" dirty="0">
                <a:solidFill>
                  <a:schemeClr val="tx1"/>
                </a:solidFill>
              </a:rPr>
              <a:t>Lo señalado, en relación a sus funciones en el Plan de Trabajo Diocesano que formularon para su Trienio.</a:t>
            </a:r>
          </a:p>
          <a:p>
            <a:pPr algn="just" fontAlgn="base">
              <a:spcBef>
                <a:spcPct val="0"/>
              </a:spcBef>
              <a:spcAft>
                <a:spcPct val="0"/>
              </a:spcAft>
              <a:buFont typeface="Wingdings" pitchFamily="2" charset="2"/>
              <a:buChar char="§"/>
              <a:defRPr/>
            </a:pPr>
            <a:endParaRPr lang="es-MX" sz="2800" dirty="0">
              <a:solidFill>
                <a:schemeClr val="tx1"/>
              </a:solidFill>
            </a:endParaRPr>
          </a:p>
          <a:p>
            <a:pPr algn="just" fontAlgn="base">
              <a:spcBef>
                <a:spcPct val="0"/>
              </a:spcBef>
              <a:spcAft>
                <a:spcPct val="0"/>
              </a:spcAft>
              <a:buNone/>
              <a:defRPr/>
            </a:pPr>
            <a:r>
              <a:rPr lang="es-MX" sz="2800" dirty="0">
                <a:solidFill>
                  <a:schemeClr val="tx1"/>
                </a:solidFill>
              </a:rPr>
              <a:t>Esta evaluación deberá integrarla en un </a:t>
            </a:r>
            <a:r>
              <a:rPr lang="es-MX" sz="2800" dirty="0">
                <a:solidFill>
                  <a:srgbClr val="990033"/>
                </a:solidFill>
                <a:latin typeface="Calibri" panose="020F0502020204030204"/>
              </a:rPr>
              <a:t>informe mensual </a:t>
            </a:r>
            <a:r>
              <a:rPr lang="es-MX" sz="2800" dirty="0">
                <a:solidFill>
                  <a:schemeClr val="tx1"/>
                </a:solidFill>
              </a:rPr>
              <a:t>para su entrega al matrimonio Presidente Diocesano.</a:t>
            </a:r>
          </a:p>
          <a:p>
            <a:pPr algn="just"/>
            <a:endParaRPr lang="es-MX" sz="2400" dirty="0"/>
          </a:p>
          <a:p>
            <a:pPr algn="just"/>
            <a:endParaRPr lang="es-MX" sz="2400" dirty="0"/>
          </a:p>
          <a:p>
            <a:pPr algn="just"/>
            <a:endParaRPr lang="es-MX" sz="2400" dirty="0"/>
          </a:p>
          <a:p>
            <a:pPr algn="just"/>
            <a:endParaRPr lang="es-MX" sz="2400" dirty="0"/>
          </a:p>
          <a:p>
            <a:pPr algn="just"/>
            <a:endParaRPr lang="es-MX" sz="2400" dirty="0"/>
          </a:p>
        </p:txBody>
      </p:sp>
      <p:sp>
        <p:nvSpPr>
          <p:cNvPr id="4" name="3 Rectángulo"/>
          <p:cNvSpPr/>
          <p:nvPr/>
        </p:nvSpPr>
        <p:spPr>
          <a:xfrm>
            <a:off x="713726" y="983084"/>
            <a:ext cx="6663258" cy="523220"/>
          </a:xfrm>
          <a:prstGeom prst="rect">
            <a:avLst/>
          </a:prstGeom>
        </p:spPr>
        <p:txBody>
          <a:bodyPr wrap="square">
            <a:spAutoFit/>
          </a:bodyPr>
          <a:lstStyle/>
          <a:p>
            <a:r>
              <a:rPr lang="es-ES_tradnl" sz="2800" b="1" dirty="0">
                <a:latin typeface="Calibri" panose="020F0502020204030204"/>
                <a:cs typeface="+mn-cs"/>
              </a:rPr>
              <a:t>10.- Evalúa resultados ( indicadores )</a:t>
            </a:r>
            <a:endParaRPr lang="es-MX" sz="2800" b="1" dirty="0">
              <a:latin typeface="Calibri" panose="020F0502020204030204"/>
              <a:cs typeface="+mn-cs"/>
            </a:endParaRPr>
          </a:p>
        </p:txBody>
      </p:sp>
    </p:spTree>
    <p:extLst>
      <p:ext uri="{BB962C8B-B14F-4D97-AF65-F5344CB8AC3E}">
        <p14:creationId xmlns:p14="http://schemas.microsoft.com/office/powerpoint/2010/main" val="32831937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Título"/>
          <p:cNvSpPr>
            <a:spLocks noGrp="1"/>
          </p:cNvSpPr>
          <p:nvPr>
            <p:ph type="title"/>
          </p:nvPr>
        </p:nvSpPr>
        <p:spPr>
          <a:xfrm>
            <a:off x="1121994" y="1075396"/>
            <a:ext cx="7849012" cy="828047"/>
          </a:xfrm>
          <a:prstGeom prst="rect">
            <a:avLst/>
          </a:prstGeom>
        </p:spPr>
        <p:txBody>
          <a:bodyPr wrap="square">
            <a:spAutoFit/>
          </a:bodyPr>
          <a:lstStyle/>
          <a:p>
            <a:r>
              <a:rPr lang="es-ES_tradnl" sz="2800" dirty="0">
                <a:solidFill>
                  <a:srgbClr val="990033"/>
                </a:solidFill>
                <a:latin typeface="Calibri" panose="020F0502020204030204"/>
              </a:rPr>
              <a:t>10.- </a:t>
            </a:r>
            <a:r>
              <a:rPr lang="es-ES_tradnl" sz="2800" dirty="0">
                <a:solidFill>
                  <a:schemeClr val="accent2">
                    <a:lumMod val="40000"/>
                    <a:lumOff val="60000"/>
                  </a:schemeClr>
                </a:solidFill>
                <a:latin typeface="Calibri" panose="020F0502020204030204"/>
              </a:rPr>
              <a:t>Evalúa resultados ( indicadores )</a:t>
            </a:r>
            <a:r>
              <a:rPr lang="es-MX" sz="2800" dirty="0">
                <a:solidFill>
                  <a:schemeClr val="accent2">
                    <a:lumMod val="40000"/>
                    <a:lumOff val="60000"/>
                  </a:schemeClr>
                </a:solidFill>
                <a:latin typeface="Calibri" panose="020F0502020204030204"/>
              </a:rPr>
              <a:t/>
            </a:r>
            <a:br>
              <a:rPr lang="es-MX" sz="2800" dirty="0">
                <a:solidFill>
                  <a:schemeClr val="accent2">
                    <a:lumMod val="40000"/>
                    <a:lumOff val="60000"/>
                  </a:schemeClr>
                </a:solidFill>
                <a:latin typeface="Calibri" panose="020F0502020204030204"/>
              </a:rPr>
            </a:br>
            <a:endParaRPr lang="es-MX" sz="2800" b="1" spc="-38" dirty="0">
              <a:solidFill>
                <a:schemeClr val="accent2">
                  <a:lumMod val="40000"/>
                  <a:lumOff val="60000"/>
                </a:schemeClr>
              </a:solidFill>
              <a:latin typeface="+mn-lt"/>
              <a:cs typeface="+mn-cs"/>
            </a:endParaRPr>
          </a:p>
        </p:txBody>
      </p:sp>
      <p:sp>
        <p:nvSpPr>
          <p:cNvPr id="3" name="2 Marcador de contenido"/>
          <p:cNvSpPr>
            <a:spLocks noGrp="1"/>
          </p:cNvSpPr>
          <p:nvPr>
            <p:ph idx="1"/>
          </p:nvPr>
        </p:nvSpPr>
        <p:spPr>
          <a:xfrm>
            <a:off x="1109472" y="1581818"/>
            <a:ext cx="10058400" cy="4497486"/>
          </a:xfrm>
        </p:spPr>
        <p:txBody>
          <a:bodyPr>
            <a:normAutofit fontScale="85000" lnSpcReduction="10000"/>
          </a:bodyPr>
          <a:lstStyle/>
          <a:p>
            <a:pPr algn="just" fontAlgn="base">
              <a:spcBef>
                <a:spcPct val="0"/>
              </a:spcBef>
              <a:spcAft>
                <a:spcPct val="0"/>
              </a:spcAft>
              <a:buNone/>
              <a:defRPr/>
            </a:pPr>
            <a:r>
              <a:rPr lang="es-MX" sz="2800" dirty="0">
                <a:solidFill>
                  <a:schemeClr val="tx1"/>
                </a:solidFill>
              </a:rPr>
              <a:t>Asimismo deberá participar en la reunión de evaluación de ECD a la que convocaran sus Presidentes Diocesanos por lo menos una vez al termino de los niveles CBF. En esta reunión se analizara:</a:t>
            </a:r>
          </a:p>
          <a:p>
            <a:pPr algn="just" fontAlgn="base">
              <a:spcBef>
                <a:spcPct val="0"/>
              </a:spcBef>
              <a:spcAft>
                <a:spcPct val="0"/>
              </a:spcAft>
              <a:buNone/>
              <a:defRPr/>
            </a:pPr>
            <a:endParaRPr lang="es-MX" sz="2800" dirty="0">
              <a:solidFill>
                <a:schemeClr val="tx1"/>
              </a:solidFill>
            </a:endParaRPr>
          </a:p>
          <a:p>
            <a:pPr algn="just" fontAlgn="base">
              <a:spcBef>
                <a:spcPct val="0"/>
              </a:spcBef>
              <a:spcAft>
                <a:spcPct val="0"/>
              </a:spcAft>
              <a:buFont typeface="Wingdings" pitchFamily="2" charset="2"/>
              <a:buChar char="§"/>
              <a:defRPr/>
            </a:pPr>
            <a:r>
              <a:rPr lang="es-MX" sz="2800" dirty="0">
                <a:solidFill>
                  <a:schemeClr val="tx1"/>
                </a:solidFill>
              </a:rPr>
              <a:t>Los resultados </a:t>
            </a:r>
            <a:r>
              <a:rPr lang="es-MX" sz="3000" spc="-38" dirty="0">
                <a:solidFill>
                  <a:srgbClr val="990033"/>
                </a:solidFill>
                <a:latin typeface="Calibri" panose="020F0502020204030204"/>
                <a:ea typeface="+mj-ea"/>
                <a:cs typeface="+mj-cs"/>
              </a:rPr>
              <a:t>obtenidos en el año </a:t>
            </a:r>
            <a:r>
              <a:rPr lang="es-MX" sz="2800" dirty="0">
                <a:solidFill>
                  <a:schemeClr val="tx1"/>
                </a:solidFill>
              </a:rPr>
              <a:t>con base a los indicadores establecidos en el “ Manual de Organización del MFC “ para Área ll Diocesana y de todo el ECD.</a:t>
            </a:r>
          </a:p>
          <a:p>
            <a:pPr algn="just" fontAlgn="base">
              <a:spcBef>
                <a:spcPct val="0"/>
              </a:spcBef>
              <a:spcAft>
                <a:spcPct val="0"/>
              </a:spcAft>
              <a:buFont typeface="Wingdings" pitchFamily="2" charset="2"/>
              <a:buChar char="§"/>
              <a:defRPr/>
            </a:pPr>
            <a:r>
              <a:rPr lang="es-MX" sz="2800" dirty="0">
                <a:solidFill>
                  <a:schemeClr val="tx1"/>
                </a:solidFill>
              </a:rPr>
              <a:t>Los resultados obtenidos en el año conforme a lo establecido en el Plan de Trabajo Diocesano, con relación a las funciones de  Área ll Diocesana y de todo el ECD.</a:t>
            </a:r>
          </a:p>
          <a:p>
            <a:pPr algn="just" fontAlgn="base">
              <a:spcBef>
                <a:spcPct val="0"/>
              </a:spcBef>
              <a:spcAft>
                <a:spcPct val="0"/>
              </a:spcAft>
              <a:buFont typeface="Wingdings" pitchFamily="2" charset="2"/>
              <a:buChar char="§"/>
              <a:defRPr/>
            </a:pPr>
            <a:endParaRPr lang="es-MX" sz="2800" dirty="0">
              <a:solidFill>
                <a:schemeClr val="tx1"/>
              </a:solidFill>
            </a:endParaRPr>
          </a:p>
          <a:p>
            <a:pPr algn="just" fontAlgn="base">
              <a:spcBef>
                <a:spcPct val="0"/>
              </a:spcBef>
              <a:spcAft>
                <a:spcPct val="0"/>
              </a:spcAft>
              <a:buNone/>
              <a:defRPr/>
            </a:pPr>
            <a:r>
              <a:rPr lang="es-MX" sz="2800" dirty="0">
                <a:solidFill>
                  <a:schemeClr val="tx1"/>
                </a:solidFill>
              </a:rPr>
              <a:t>De esta manera se obtendrá una evaluación objetiva y formal del esfuerzo que realizo el ECD en su conjunto y el de cada una de sus Áreas.</a:t>
            </a:r>
          </a:p>
          <a:p>
            <a:pPr algn="just"/>
            <a:endParaRPr lang="es-MX" sz="2400" dirty="0"/>
          </a:p>
          <a:p>
            <a:pPr algn="just"/>
            <a:endParaRPr lang="es-MX" sz="2400" dirty="0">
              <a:solidFill>
                <a:srgbClr val="FF0000"/>
              </a:solidFill>
            </a:endParaRPr>
          </a:p>
          <a:p>
            <a:pPr algn="just"/>
            <a:endParaRPr lang="es-MX" dirty="0"/>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33984" y="1156471"/>
            <a:ext cx="10906897" cy="4718711"/>
          </a:xfrm>
        </p:spPr>
        <p:txBody>
          <a:bodyPr>
            <a:normAutofit lnSpcReduction="10000"/>
          </a:bodyPr>
          <a:lstStyle/>
          <a:p>
            <a:pPr marL="0">
              <a:lnSpc>
                <a:spcPct val="85000"/>
              </a:lnSpc>
              <a:spcBef>
                <a:spcPct val="0"/>
              </a:spcBef>
              <a:buNone/>
            </a:pPr>
            <a:r>
              <a:rPr lang="es-MX" sz="3200" spc="-38" dirty="0">
                <a:latin typeface="Calibri" panose="020F0502020204030204"/>
                <a:ea typeface="+mj-ea"/>
                <a:cs typeface="+mj-cs"/>
              </a:rPr>
              <a:t>11.- Aplicar acciones de mejora y/o correctivas al Plan de Trabajo de la Diócesis.</a:t>
            </a:r>
          </a:p>
          <a:p>
            <a:pPr marL="0">
              <a:lnSpc>
                <a:spcPct val="85000"/>
              </a:lnSpc>
              <a:spcBef>
                <a:spcPct val="0"/>
              </a:spcBef>
              <a:buNone/>
            </a:pPr>
            <a:endParaRPr lang="es-MX" sz="2800" spc="-38" dirty="0">
              <a:solidFill>
                <a:srgbClr val="990033"/>
              </a:solidFill>
              <a:latin typeface="Calibri" panose="020F0502020204030204"/>
              <a:ea typeface="+mj-ea"/>
              <a:cs typeface="+mj-cs"/>
            </a:endParaRPr>
          </a:p>
          <a:p>
            <a:pPr marL="0">
              <a:lnSpc>
                <a:spcPct val="85000"/>
              </a:lnSpc>
              <a:spcBef>
                <a:spcPct val="0"/>
              </a:spcBef>
              <a:buNone/>
            </a:pPr>
            <a:r>
              <a:rPr lang="es-MX" sz="2800" dirty="0">
                <a:solidFill>
                  <a:schemeClr val="tx1"/>
                </a:solidFill>
              </a:rPr>
              <a:t>Continua el segundo o tercer año de su trienio , el matrimonio Secretario Diocesano de Área ll deberá:</a:t>
            </a:r>
          </a:p>
          <a:p>
            <a:pPr marL="0">
              <a:lnSpc>
                <a:spcPct val="85000"/>
              </a:lnSpc>
              <a:spcBef>
                <a:spcPct val="0"/>
              </a:spcBef>
              <a:buNone/>
            </a:pPr>
            <a:endParaRPr lang="es-MX" sz="2800" spc="-38" dirty="0">
              <a:solidFill>
                <a:srgbClr val="990033"/>
              </a:solidFill>
              <a:latin typeface="Calibri" panose="020F0502020204030204"/>
              <a:ea typeface="+mj-ea"/>
              <a:cs typeface="+mj-cs"/>
            </a:endParaRPr>
          </a:p>
          <a:p>
            <a:pPr fontAlgn="base">
              <a:spcBef>
                <a:spcPct val="0"/>
              </a:spcBef>
              <a:spcAft>
                <a:spcPct val="0"/>
              </a:spcAft>
              <a:buFont typeface="Wingdings" pitchFamily="2" charset="2"/>
              <a:buChar char="§"/>
              <a:defRPr/>
            </a:pPr>
            <a:r>
              <a:rPr lang="es-MX" sz="2600" dirty="0">
                <a:solidFill>
                  <a:schemeClr val="tx1"/>
                </a:solidFill>
              </a:rPr>
              <a:t>Aportar soluciones </a:t>
            </a:r>
            <a:r>
              <a:rPr lang="es-MX" sz="2800" spc="-38" dirty="0">
                <a:solidFill>
                  <a:srgbClr val="990033"/>
                </a:solidFill>
                <a:latin typeface="Calibri" panose="020F0502020204030204"/>
                <a:ea typeface="+mj-ea"/>
                <a:cs typeface="+mj-cs"/>
              </a:rPr>
              <a:t>(acciones correctivas ) </a:t>
            </a:r>
            <a:r>
              <a:rPr lang="es-MX" sz="2600" dirty="0">
                <a:solidFill>
                  <a:schemeClr val="tx1"/>
                </a:solidFill>
              </a:rPr>
              <a:t>a los problemas que haya detectado en su área, y proyectar acciones para mejorar el desempeño de su área ( acciones de mejora ) con base a resultados obtenidos.</a:t>
            </a:r>
          </a:p>
          <a:p>
            <a:pPr fontAlgn="base">
              <a:spcBef>
                <a:spcPct val="0"/>
              </a:spcBef>
              <a:spcAft>
                <a:spcPct val="0"/>
              </a:spcAft>
              <a:buFont typeface="Wingdings" pitchFamily="2" charset="2"/>
              <a:buChar char="§"/>
              <a:defRPr/>
            </a:pPr>
            <a:endParaRPr lang="es-MX" sz="2600" dirty="0">
              <a:solidFill>
                <a:schemeClr val="tx1"/>
              </a:solidFill>
            </a:endParaRPr>
          </a:p>
          <a:p>
            <a:pPr fontAlgn="base">
              <a:spcBef>
                <a:spcPct val="0"/>
              </a:spcBef>
              <a:spcAft>
                <a:spcPct val="0"/>
              </a:spcAft>
              <a:buFont typeface="Wingdings" pitchFamily="2" charset="2"/>
              <a:buChar char="§"/>
              <a:defRPr/>
            </a:pPr>
            <a:r>
              <a:rPr lang="es-MX" sz="2600" dirty="0">
                <a:solidFill>
                  <a:schemeClr val="tx1"/>
                </a:solidFill>
              </a:rPr>
              <a:t>Las acciones anteriores deberán de integrarse el Plan Diocesano que prepararon como ECD para su trienio al iniciar su gestión. </a:t>
            </a:r>
          </a:p>
          <a:p>
            <a:pPr marL="0" indent="0">
              <a:buNone/>
            </a:pPr>
            <a:r>
              <a:rPr lang="es-MX" sz="2400" dirty="0" smtClean="0"/>
              <a:t> </a:t>
            </a:r>
            <a:endParaRPr lang="es-MX" sz="2400" dirty="0">
              <a:solidFill>
                <a:schemeClr val="tx1"/>
              </a:solidFill>
            </a:endParaRPr>
          </a:p>
        </p:txBody>
      </p:sp>
    </p:spTree>
    <p:extLst>
      <p:ext uri="{BB962C8B-B14F-4D97-AF65-F5344CB8AC3E}">
        <p14:creationId xmlns:p14="http://schemas.microsoft.com/office/powerpoint/2010/main" val="11742593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contenido 2"/>
          <p:cNvSpPr txBox="1">
            <a:spLocks noGrp="1"/>
          </p:cNvSpPr>
          <p:nvPr>
            <p:ph idx="1"/>
          </p:nvPr>
        </p:nvSpPr>
        <p:spPr>
          <a:xfrm>
            <a:off x="1134350" y="1298323"/>
            <a:ext cx="10058400" cy="4497486"/>
          </a:xfrm>
          <a:prstGeom prst="rect">
            <a:avLst/>
          </a:prstGeom>
        </p:spPr>
        <p:txBody>
          <a:bodyPr vert="horz" lIns="0" tIns="45720" rIns="0" bIns="45720" rtlCol="0">
            <a:normAutofit/>
          </a:bodyPr>
          <a:lstStyle/>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r>
              <a:rPr lang="es-MX" sz="2800" b="1" spc="-38" dirty="0">
                <a:latin typeface="Calibri" panose="020F0502020204030204"/>
                <a:ea typeface="+mj-ea"/>
                <a:cs typeface="+mj-cs"/>
              </a:rPr>
              <a:t>12.- Al finalizar su 3er año prepara y realiza la Entrega- Recepción.</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spc="-38" dirty="0">
              <a:solidFill>
                <a:srgbClr val="990033"/>
              </a:solidFill>
              <a:latin typeface="Calibri" panose="020F0502020204030204"/>
              <a:ea typeface="+mj-ea"/>
              <a:cs typeface="+mj-cs"/>
            </a:endParaRPr>
          </a:p>
          <a:p>
            <a:pPr marR="0" lvl="0" fontAlgn="base">
              <a:spcBef>
                <a:spcPct val="0"/>
              </a:spcBef>
              <a:spcAft>
                <a:spcPct val="0"/>
              </a:spcAft>
              <a:buNone/>
              <a:tabLst/>
              <a:defRPr/>
            </a:pPr>
            <a:r>
              <a:rPr lang="es-MX" sz="2600" dirty="0">
                <a:solidFill>
                  <a:schemeClr val="tx1"/>
                </a:solidFill>
              </a:rPr>
              <a:t>Al finalizar el tercer año de su trienio, deberá preparar la entrega de su cargo, dentro del MFC, de acuerdo a las indicaciones que reciban de su Matrimonio Presidente Diocesano.</a:t>
            </a:r>
          </a:p>
          <a:p>
            <a:pPr marR="0" lvl="0" fontAlgn="base">
              <a:spcBef>
                <a:spcPct val="0"/>
              </a:spcBef>
              <a:spcAft>
                <a:spcPct val="0"/>
              </a:spcAft>
              <a:buNone/>
              <a:tabLst/>
              <a:defRPr/>
            </a:pPr>
            <a:endParaRPr lang="es-MX" sz="2600" dirty="0">
              <a:solidFill>
                <a:schemeClr val="tx1"/>
              </a:solidFill>
            </a:endParaRPr>
          </a:p>
          <a:p>
            <a:pPr marR="0" lvl="0" fontAlgn="base">
              <a:spcBef>
                <a:spcPct val="0"/>
              </a:spcBef>
              <a:spcAft>
                <a:spcPct val="0"/>
              </a:spcAft>
              <a:buNone/>
              <a:tabLst/>
              <a:defRPr/>
            </a:pPr>
            <a:r>
              <a:rPr lang="es-MX" sz="2600" dirty="0">
                <a:solidFill>
                  <a:schemeClr val="tx1"/>
                </a:solidFill>
              </a:rPr>
              <a:t>Es importante, que el matrimonio Secretario Diocesano de Área ll se esfuerce por realizar en tiempo y forma una </a:t>
            </a:r>
            <a:r>
              <a:rPr lang="es-MX" sz="2800" spc="-38" dirty="0">
                <a:solidFill>
                  <a:srgbClr val="990033"/>
                </a:solidFill>
                <a:latin typeface="Calibri" panose="020F0502020204030204"/>
                <a:ea typeface="+mj-ea"/>
                <a:cs typeface="+mj-cs"/>
              </a:rPr>
              <a:t>entrega- recepción </a:t>
            </a:r>
            <a:r>
              <a:rPr lang="es-MX" sz="2600" dirty="0">
                <a:solidFill>
                  <a:schemeClr val="tx1"/>
                </a:solidFill>
              </a:rPr>
              <a:t>que refleje el </a:t>
            </a:r>
            <a:r>
              <a:rPr lang="es-MX" sz="2800" spc="-38" dirty="0">
                <a:solidFill>
                  <a:srgbClr val="990033"/>
                </a:solidFill>
                <a:latin typeface="Calibri" panose="020F0502020204030204"/>
                <a:ea typeface="+mj-ea"/>
                <a:cs typeface="+mj-cs"/>
              </a:rPr>
              <a:t>crecimiento </a:t>
            </a:r>
            <a:r>
              <a:rPr lang="es-MX" sz="2600" dirty="0">
                <a:solidFill>
                  <a:schemeClr val="tx1"/>
                </a:solidFill>
              </a:rPr>
              <a:t>que como dirigentes, personas, matrimonios y familias han logrado sirviendo al Señor en el trienio por concluir.</a:t>
            </a: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rgbClr val="FF0000"/>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lang="es-MX" sz="2800" b="1" dirty="0">
              <a:solidFill>
                <a:schemeClr val="accent2">
                  <a:lumMod val="50000"/>
                </a:schemeClr>
              </a:solidFill>
              <a:latin typeface="+mn-lt"/>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noProof="0" dirty="0">
              <a:ln>
                <a:noFill/>
              </a:ln>
              <a:solidFill>
                <a:schemeClr val="accent2">
                  <a:lumMod val="50000"/>
                </a:schemeClr>
              </a:solidFill>
              <a:effectLst/>
              <a:uLnTx/>
              <a:uFillTx/>
              <a:latin typeface="+mn-lt"/>
              <a:ea typeface="+mn-ea"/>
              <a:cs typeface="+mn-cs"/>
            </a:endParaRPr>
          </a:p>
          <a:p>
            <a:pPr marL="68580" marR="0" lvl="0" indent="-68580" algn="l"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a:p>
            <a:pPr marL="68580" marR="0" lvl="0" indent="-68580" algn="just" defTabSz="685800" rtl="0" eaLnBrk="1" fontAlgn="auto" latinLnBrk="0" hangingPunct="1">
              <a:lnSpc>
                <a:spcPct val="90000"/>
              </a:lnSpc>
              <a:spcBef>
                <a:spcPts val="900"/>
              </a:spcBef>
              <a:spcAft>
                <a:spcPts val="150"/>
              </a:spcAft>
              <a:buClr>
                <a:schemeClr val="accent1"/>
              </a:buClr>
              <a:buSzPct val="100000"/>
              <a:buFont typeface="Calibri" panose="020F0502020204030204" pitchFamily="34" charset="0"/>
              <a:buChar char=" "/>
              <a:tabLst/>
              <a:defRPr/>
            </a:pPr>
            <a:endParaRPr kumimoji="0" lang="es-MX" sz="2800" b="1" i="0" u="none" strike="noStrike" kern="1200" cap="none" spc="0" normalizeH="0" baseline="0" noProof="0" dirty="0">
              <a:ln>
                <a:noFill/>
              </a:ln>
              <a:solidFill>
                <a:schemeClr val="accent2">
                  <a:lumMod val="50000"/>
                </a:schemeClr>
              </a:solidFill>
              <a:effectLst/>
              <a:uLnTx/>
              <a:uFillTx/>
              <a:latin typeface="+mn-lt"/>
              <a:ea typeface="+mn-ea"/>
              <a:cs typeface="+mn-cs"/>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Conector recto 4"/>
          <p:cNvCxnSpPr/>
          <p:nvPr/>
        </p:nvCxnSpPr>
        <p:spPr>
          <a:xfrm>
            <a:off x="4030392" y="1668321"/>
            <a:ext cx="6627" cy="3712938"/>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8" name="Conector recto 7"/>
          <p:cNvCxnSpPr/>
          <p:nvPr/>
        </p:nvCxnSpPr>
        <p:spPr>
          <a:xfrm>
            <a:off x="4037019" y="1668321"/>
            <a:ext cx="742120" cy="0"/>
          </a:xfrm>
          <a:prstGeom prst="line">
            <a:avLst/>
          </a:prstGeom>
          <a:ln/>
        </p:spPr>
        <p:style>
          <a:lnRef idx="3">
            <a:schemeClr val="accent2"/>
          </a:lnRef>
          <a:fillRef idx="0">
            <a:schemeClr val="accent2"/>
          </a:fillRef>
          <a:effectRef idx="2">
            <a:schemeClr val="accent2"/>
          </a:effectRef>
          <a:fontRef idx="minor">
            <a:schemeClr val="tx1"/>
          </a:fontRef>
        </p:style>
      </p:cxnSp>
      <p:cxnSp>
        <p:nvCxnSpPr>
          <p:cNvPr id="10" name="Conector recto 9"/>
          <p:cNvCxnSpPr/>
          <p:nvPr/>
        </p:nvCxnSpPr>
        <p:spPr>
          <a:xfrm>
            <a:off x="4028025" y="2834486"/>
            <a:ext cx="1166189" cy="0"/>
          </a:xfrm>
          <a:prstGeom prst="line">
            <a:avLst/>
          </a:prstGeom>
        </p:spPr>
        <p:style>
          <a:lnRef idx="3">
            <a:schemeClr val="accent2"/>
          </a:lnRef>
          <a:fillRef idx="0">
            <a:schemeClr val="accent2"/>
          </a:fillRef>
          <a:effectRef idx="2">
            <a:schemeClr val="accent2"/>
          </a:effectRef>
          <a:fontRef idx="minor">
            <a:schemeClr val="tx1"/>
          </a:fontRef>
        </p:style>
      </p:cxnSp>
      <p:cxnSp>
        <p:nvCxnSpPr>
          <p:cNvPr id="13" name="Conector recto 12"/>
          <p:cNvCxnSpPr/>
          <p:nvPr/>
        </p:nvCxnSpPr>
        <p:spPr>
          <a:xfrm>
            <a:off x="4042086" y="4170823"/>
            <a:ext cx="830908" cy="4162"/>
          </a:xfrm>
          <a:prstGeom prst="line">
            <a:avLst/>
          </a:prstGeom>
        </p:spPr>
        <p:style>
          <a:lnRef idx="3">
            <a:schemeClr val="accent2"/>
          </a:lnRef>
          <a:fillRef idx="0">
            <a:schemeClr val="accent2"/>
          </a:fillRef>
          <a:effectRef idx="2">
            <a:schemeClr val="accent2"/>
          </a:effectRef>
          <a:fontRef idx="minor">
            <a:schemeClr val="tx1"/>
          </a:fontRef>
        </p:style>
      </p:cxnSp>
      <p:sp>
        <p:nvSpPr>
          <p:cNvPr id="19" name="Rectángulo redondeado 18"/>
          <p:cNvSpPr/>
          <p:nvPr/>
        </p:nvSpPr>
        <p:spPr>
          <a:xfrm>
            <a:off x="4739831" y="1184090"/>
            <a:ext cx="2703445" cy="88789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IMPORTANCIA</a:t>
            </a:r>
          </a:p>
        </p:txBody>
      </p:sp>
      <p:sp>
        <p:nvSpPr>
          <p:cNvPr id="20" name="Rectángulo redondeado 19"/>
          <p:cNvSpPr/>
          <p:nvPr/>
        </p:nvSpPr>
        <p:spPr>
          <a:xfrm>
            <a:off x="4835246" y="2440705"/>
            <a:ext cx="2608030" cy="79513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FUNCIONES</a:t>
            </a:r>
            <a:endParaRPr lang="es-MX" b="1" dirty="0">
              <a:solidFill>
                <a:srgbClr val="000000"/>
              </a:solidFill>
            </a:endParaRPr>
          </a:p>
        </p:txBody>
      </p:sp>
      <p:sp>
        <p:nvSpPr>
          <p:cNvPr id="9" name="Rectángulo redondeado 8"/>
          <p:cNvSpPr/>
          <p:nvPr/>
        </p:nvSpPr>
        <p:spPr>
          <a:xfrm>
            <a:off x="4831739" y="3722576"/>
            <a:ext cx="2745352" cy="81250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ACTIVIDADES</a:t>
            </a:r>
          </a:p>
        </p:txBody>
      </p:sp>
      <p:sp>
        <p:nvSpPr>
          <p:cNvPr id="12" name="Flecha derecha 11"/>
          <p:cNvSpPr/>
          <p:nvPr/>
        </p:nvSpPr>
        <p:spPr>
          <a:xfrm flipH="1">
            <a:off x="8138983" y="4983257"/>
            <a:ext cx="1738185" cy="686264"/>
          </a:xfrm>
          <a:prstGeom prst="rightArrow">
            <a:avLst/>
          </a:prstGeom>
          <a:solidFill>
            <a:srgbClr val="C00000"/>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s-MX" dirty="0">
              <a:solidFill>
                <a:prstClr val="white"/>
              </a:solidFill>
            </a:endParaRPr>
          </a:p>
        </p:txBody>
      </p:sp>
      <p:pic>
        <p:nvPicPr>
          <p:cNvPr id="4" name="Imagen 3"/>
          <p:cNvPicPr>
            <a:picLocks noChangeAspect="1"/>
          </p:cNvPicPr>
          <p:nvPr/>
        </p:nvPicPr>
        <p:blipFill>
          <a:blip r:embed="rId2" cstate="print"/>
          <a:stretch>
            <a:fillRect/>
          </a:stretch>
        </p:blipFill>
        <p:spPr>
          <a:xfrm>
            <a:off x="3994204" y="5326390"/>
            <a:ext cx="926672" cy="109738"/>
          </a:xfrm>
          <a:prstGeom prst="rect">
            <a:avLst/>
          </a:prstGeom>
        </p:spPr>
      </p:pic>
      <p:pic>
        <p:nvPicPr>
          <p:cNvPr id="6" name="Imagen 5"/>
          <p:cNvPicPr>
            <a:picLocks noChangeAspect="1"/>
          </p:cNvPicPr>
          <p:nvPr/>
        </p:nvPicPr>
        <p:blipFill>
          <a:blip r:embed="rId3" cstate="print"/>
          <a:stretch>
            <a:fillRect/>
          </a:stretch>
        </p:blipFill>
        <p:spPr>
          <a:xfrm flipV="1">
            <a:off x="3511253" y="3403612"/>
            <a:ext cx="525766" cy="45719"/>
          </a:xfrm>
          <a:prstGeom prst="rect">
            <a:avLst/>
          </a:prstGeom>
        </p:spPr>
      </p:pic>
      <p:sp>
        <p:nvSpPr>
          <p:cNvPr id="15" name="Rectángulo redondeado 14"/>
          <p:cNvSpPr/>
          <p:nvPr/>
        </p:nvSpPr>
        <p:spPr>
          <a:xfrm>
            <a:off x="4831739" y="4931287"/>
            <a:ext cx="2780296" cy="7902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2800" b="1" dirty="0">
                <a:solidFill>
                  <a:srgbClr val="000000"/>
                </a:solidFill>
              </a:rPr>
              <a:t>INDICADORES</a:t>
            </a:r>
          </a:p>
        </p:txBody>
      </p:sp>
      <p:sp>
        <p:nvSpPr>
          <p:cNvPr id="14" name="13 Rectángulo redondeado"/>
          <p:cNvSpPr/>
          <p:nvPr/>
        </p:nvSpPr>
        <p:spPr>
          <a:xfrm>
            <a:off x="1353312" y="2889504"/>
            <a:ext cx="2182368" cy="118262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sz="3600" b="1" dirty="0">
                <a:solidFill>
                  <a:srgbClr val="000000"/>
                </a:solidFill>
              </a:rPr>
              <a:t>AREA II</a:t>
            </a:r>
          </a:p>
        </p:txBody>
      </p:sp>
    </p:spTree>
    <p:extLst>
      <p:ext uri="{BB962C8B-B14F-4D97-AF65-F5344CB8AC3E}">
        <p14:creationId xmlns:p14="http://schemas.microsoft.com/office/powerpoint/2010/main" val="3008836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3 Rectángulo"/>
          <p:cNvSpPr/>
          <p:nvPr/>
        </p:nvSpPr>
        <p:spPr>
          <a:xfrm>
            <a:off x="0" y="957412"/>
            <a:ext cx="11902966" cy="3785652"/>
          </a:xfrm>
          <a:prstGeom prst="rect">
            <a:avLst/>
          </a:prstGeom>
        </p:spPr>
        <p:txBody>
          <a:bodyPr wrap="square">
            <a:spAutoFit/>
          </a:bodyPr>
          <a:lstStyle/>
          <a:p>
            <a:pPr algn="just"/>
            <a:r>
              <a:rPr lang="es-MX" sz="1600" i="1" dirty="0"/>
              <a:t>En aquel tiempo, dijo Jesús a sus discípulos esta parábola: Un hombre que se iba al extranjero llamó a sus siervos y les encomendó su hacienda: a uno dio cinco talentos, a otro dos y a otro uno, a cada cual según su capacidad; y se ausentó. enseguida, el que había recibido cinco talentos se puso a negociar con ellos y ganó otros cinco. Igualmente el que había recibido dos ganó otros dos. En cambio el que había recibido uno se fue, cavó un hoyo en tierra y escondió el dinero de su señor. Al cabo de mucho tiempo, vuelve el señor de aquellos siervos y ajusta cuentas con ellos. Llegándose el que había recibido cinco talentos, presentó otros cinco, diciendo: Señor, cinco talentos me entregaste; aquí tienes otros cinco que he ganado. Su señor le dijo: ¡Bien, siervo bueno y fiel!; en lo poco has sido fiel, al frente de lo mucho te pondré; entra en el gozo de tu señor. Llegándose también el de los dos talentos dijo: Señor, dos talentos me entregaste; aquí tienes otros dos que he ganado. Su señor le dijo: ¡Bien, siervo bueno y fiel!; en lo poco has sido fiel, al frente de lo mucho te pondré; entra en el gozo de tu señor. Llegándose también el que había recibido un talento dijo: Señor, sé que eres un hombre duro, que cosechas donde no sembraste y recoges donde no esparciste. Por eso me dio miedo, y fui y escondí en tierra tu talento. Mira, aquí tienes lo que es tuyo. Mas su señor le respondió: Siervo malo y perezoso, sabías que yo cosecho donde no sembré y recojo donde no esparcí; debías, pues, haber entregado mi dinero a los banqueros, y así, al volver yo, habría cobrado lo mío con los intereses. Quitadle, por tanto, su talento y dádselo al que tiene los diez talentos. Porque a todo el que tiene, se le dará y le sobrará; pero al que no tiene, aun lo que tiene se le quitará. Y a ese siervo inútil, echadle a las tinieblas de fuera. Allí será el llanto y el rechinar de dientes</a:t>
            </a:r>
            <a:r>
              <a:rPr lang="es-MX" sz="1600" i="1" dirty="0" smtClean="0"/>
              <a:t>.   </a:t>
            </a:r>
          </a:p>
          <a:p>
            <a:pPr algn="r"/>
            <a:r>
              <a:rPr lang="es-MX" sz="1600" i="1" dirty="0" smtClean="0"/>
              <a:t>Mt 25, 14-30</a:t>
            </a:r>
            <a:endParaRPr lang="es-MX" sz="1600" dirty="0"/>
          </a:p>
        </p:txBody>
      </p:sp>
      <p:pic>
        <p:nvPicPr>
          <p:cNvPr id="5" name="4 Imagen"/>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86787" y="4338145"/>
            <a:ext cx="1779752" cy="1779752"/>
          </a:xfrm>
          <a:prstGeom prst="rect">
            <a:avLst/>
          </a:prstGeom>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33856" y="1210028"/>
            <a:ext cx="10058400" cy="270849"/>
          </a:xfrm>
        </p:spPr>
        <p:txBody>
          <a:bodyPr>
            <a:normAutofit fontScale="90000"/>
          </a:bodyPr>
          <a:lstStyle/>
          <a:p>
            <a:pPr algn="ctr"/>
            <a:r>
              <a:rPr lang="es-MX" sz="4400" dirty="0">
                <a:solidFill>
                  <a:srgbClr val="990033"/>
                </a:solidFill>
                <a:latin typeface="+mn-lt"/>
              </a:rPr>
              <a:t>MISTICA AREA II</a:t>
            </a:r>
          </a:p>
        </p:txBody>
      </p:sp>
      <p:sp>
        <p:nvSpPr>
          <p:cNvPr id="3" name="Marcador de contenido 2"/>
          <p:cNvSpPr>
            <a:spLocks noGrp="1"/>
          </p:cNvSpPr>
          <p:nvPr>
            <p:ph idx="1"/>
          </p:nvPr>
        </p:nvSpPr>
        <p:spPr>
          <a:xfrm>
            <a:off x="1072896" y="1841903"/>
            <a:ext cx="10058400" cy="2754481"/>
          </a:xfrm>
        </p:spPr>
        <p:txBody>
          <a:bodyPr>
            <a:normAutofit fontScale="85000" lnSpcReduction="10000"/>
          </a:bodyPr>
          <a:lstStyle/>
          <a:p>
            <a:pPr algn="just"/>
            <a:r>
              <a:rPr lang="es-MX" sz="4400" dirty="0"/>
              <a:t>Vivir el servicio como una acción de misericordia y de formación, de toda la membresía del MFC, fortaleciendo la vida espiritual mediante este apostolado, </a:t>
            </a:r>
            <a:r>
              <a:rPr lang="es-MX" sz="4400" u="sng" dirty="0"/>
              <a:t>hacia el interior del movimiento y hacia la comunidad necesitada. </a:t>
            </a:r>
            <a:endParaRPr lang="es-MX" sz="3600" u="sng" dirty="0"/>
          </a:p>
          <a:p>
            <a:endParaRPr lang="es-MX" sz="3600" dirty="0"/>
          </a:p>
        </p:txBody>
      </p:sp>
    </p:spTree>
    <p:extLst>
      <p:ext uri="{BB962C8B-B14F-4D97-AF65-F5344CB8AC3E}">
        <p14:creationId xmlns:p14="http://schemas.microsoft.com/office/powerpoint/2010/main" val="17535204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789327"/>
            <a:ext cx="10058400" cy="893700"/>
          </a:xfrm>
        </p:spPr>
        <p:txBody>
          <a:bodyPr>
            <a:normAutofit/>
          </a:bodyPr>
          <a:lstStyle/>
          <a:p>
            <a:pPr algn="ctr"/>
            <a:r>
              <a:rPr lang="es-MX" sz="4400" dirty="0">
                <a:solidFill>
                  <a:srgbClr val="990033"/>
                </a:solidFill>
                <a:latin typeface="+mn-lt"/>
              </a:rPr>
              <a:t>OBJETIVOS DE AREA II</a:t>
            </a:r>
            <a:endParaRPr lang="es-MX" dirty="0"/>
          </a:p>
        </p:txBody>
      </p:sp>
      <p:sp>
        <p:nvSpPr>
          <p:cNvPr id="3" name="Marcador de contenido 2"/>
          <p:cNvSpPr>
            <a:spLocks noGrp="1"/>
          </p:cNvSpPr>
          <p:nvPr>
            <p:ph idx="1"/>
          </p:nvPr>
        </p:nvSpPr>
        <p:spPr>
          <a:xfrm>
            <a:off x="1015374" y="690546"/>
            <a:ext cx="10214776" cy="5014321"/>
          </a:xfrm>
        </p:spPr>
        <p:txBody>
          <a:bodyPr>
            <a:normAutofit/>
          </a:bodyPr>
          <a:lstStyle/>
          <a:p>
            <a:pPr marL="342900" indent="-342900" algn="just">
              <a:buNone/>
            </a:pPr>
            <a:endParaRPr lang="es-MX" sz="2800" dirty="0" smtClean="0"/>
          </a:p>
          <a:p>
            <a:pPr marL="342900" indent="-342900" algn="just">
              <a:buNone/>
            </a:pPr>
            <a:endParaRPr lang="es-MX" sz="2800" dirty="0" smtClean="0"/>
          </a:p>
          <a:p>
            <a:pPr marL="342900" indent="-342900" algn="just">
              <a:buNone/>
            </a:pPr>
            <a:endParaRPr lang="es-MX" sz="2800" dirty="0"/>
          </a:p>
          <a:p>
            <a:pPr marL="342900" indent="-342900" algn="just">
              <a:buFont typeface="Arial" pitchFamily="34" charset="0"/>
              <a:buChar char="•"/>
            </a:pPr>
            <a:r>
              <a:rPr lang="es-MX" sz="2800" u="sng" dirty="0"/>
              <a:t>Promover el valor del servicio al interior de la Diócesis</a:t>
            </a:r>
            <a:r>
              <a:rPr lang="es-MX" sz="2800" dirty="0"/>
              <a:t> y coordinar su ejecución de acuerdo a los lineamientos del MFC; además de brindar apoyo al servicio apostólico que se necesite dentro de la Pastoral Familiar Diocesana.</a:t>
            </a:r>
          </a:p>
          <a:p>
            <a:endParaRPr lang="es-MX" dirty="0"/>
          </a:p>
        </p:txBody>
      </p:sp>
    </p:spTree>
    <p:extLst>
      <p:ext uri="{BB962C8B-B14F-4D97-AF65-F5344CB8AC3E}">
        <p14:creationId xmlns:p14="http://schemas.microsoft.com/office/powerpoint/2010/main" val="1115554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rot="16200000">
            <a:off x="-1268592" y="3084340"/>
            <a:ext cx="5460276" cy="937518"/>
          </a:xfrm>
        </p:spPr>
        <p:txBody>
          <a:bodyPr>
            <a:noAutofit/>
          </a:bodyPr>
          <a:lstStyle/>
          <a:p>
            <a:pPr algn="ctr"/>
            <a:r>
              <a:rPr lang="es-MX" sz="2800" b="1" dirty="0">
                <a:solidFill>
                  <a:srgbClr val="990033"/>
                </a:solidFill>
                <a:latin typeface="+mn-lt"/>
              </a:rPr>
              <a:t>IDEAS QUE DEBE  REFORZAR EL ÁREA II</a:t>
            </a: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668160904"/>
              </p:ext>
            </p:extLst>
          </p:nvPr>
        </p:nvGraphicFramePr>
        <p:xfrm>
          <a:off x="91440" y="1162594"/>
          <a:ext cx="11586519" cy="515227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433928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09726" y="1415355"/>
            <a:ext cx="10058400" cy="680948"/>
          </a:xfrm>
        </p:spPr>
        <p:txBody>
          <a:bodyPr>
            <a:normAutofit fontScale="90000"/>
          </a:bodyPr>
          <a:lstStyle/>
          <a:p>
            <a:pPr algn="ctr"/>
            <a:r>
              <a:rPr lang="es-MX" sz="4000" dirty="0">
                <a:solidFill>
                  <a:srgbClr val="990033"/>
                </a:solidFill>
                <a:latin typeface="+mn-lt"/>
              </a:rPr>
              <a:t>REQUISITOS DE SECRETARIOS DE AREA II DICESANO</a:t>
            </a:r>
          </a:p>
        </p:txBody>
      </p:sp>
      <p:sp>
        <p:nvSpPr>
          <p:cNvPr id="3" name="Marcador de contenido 2"/>
          <p:cNvSpPr>
            <a:spLocks noGrp="1"/>
          </p:cNvSpPr>
          <p:nvPr>
            <p:ph idx="1"/>
          </p:nvPr>
        </p:nvSpPr>
        <p:spPr>
          <a:xfrm>
            <a:off x="1156416" y="2406626"/>
            <a:ext cx="10058400" cy="2322129"/>
          </a:xfrm>
        </p:spPr>
        <p:txBody>
          <a:bodyPr/>
          <a:lstStyle/>
          <a:p>
            <a:pPr>
              <a:buFont typeface="Wingdings" pitchFamily="2" charset="2"/>
              <a:buChar char="§"/>
            </a:pPr>
            <a:r>
              <a:rPr lang="es-MX" sz="3200" dirty="0">
                <a:solidFill>
                  <a:schemeClr val="tx1"/>
                </a:solidFill>
              </a:rPr>
              <a:t> Cumplir con las Consideraciones Generales para el ECD</a:t>
            </a:r>
          </a:p>
          <a:p>
            <a:pPr>
              <a:buFont typeface="Wingdings" pitchFamily="2" charset="2"/>
              <a:buChar char="§"/>
            </a:pPr>
            <a:r>
              <a:rPr lang="es-MX" sz="3200" dirty="0">
                <a:solidFill>
                  <a:schemeClr val="tx1"/>
                </a:solidFill>
              </a:rPr>
              <a:t> Haber sido miembro de un ECS Pleno.</a:t>
            </a:r>
          </a:p>
          <a:p>
            <a:pPr>
              <a:buFont typeface="Wingdings" pitchFamily="2" charset="2"/>
              <a:buChar char="§"/>
            </a:pPr>
            <a:r>
              <a:rPr lang="es-MX" sz="3200" dirty="0">
                <a:solidFill>
                  <a:schemeClr val="tx1"/>
                </a:solidFill>
              </a:rPr>
              <a:t> Recibir  capacitación referente al manejo del área.</a:t>
            </a:r>
          </a:p>
          <a:p>
            <a:endParaRPr lang="es-MX" dirty="0"/>
          </a:p>
        </p:txBody>
      </p:sp>
      <p:pic>
        <p:nvPicPr>
          <p:cNvPr id="4" name="Imagen 3"/>
          <p:cNvPicPr>
            <a:picLocks noChangeAspect="1"/>
          </p:cNvPicPr>
          <p:nvPr/>
        </p:nvPicPr>
        <p:blipFill>
          <a:blip r:embed="rId2" cstate="print"/>
          <a:stretch>
            <a:fillRect/>
          </a:stretch>
        </p:blipFill>
        <p:spPr>
          <a:xfrm>
            <a:off x="10237632" y="3278402"/>
            <a:ext cx="1954368" cy="1944756"/>
          </a:xfrm>
          <a:prstGeom prst="rect">
            <a:avLst/>
          </a:prstGeom>
        </p:spPr>
      </p:pic>
    </p:spTree>
    <p:extLst>
      <p:ext uri="{BB962C8B-B14F-4D97-AF65-F5344CB8AC3E}">
        <p14:creationId xmlns:p14="http://schemas.microsoft.com/office/powerpoint/2010/main" val="21109351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0" y="1060530"/>
            <a:ext cx="6364788" cy="493950"/>
          </a:xfrm>
        </p:spPr>
        <p:txBody>
          <a:bodyPr>
            <a:noAutofit/>
          </a:bodyPr>
          <a:lstStyle/>
          <a:p>
            <a:pPr algn="ctr"/>
            <a:r>
              <a:rPr lang="es-MX" sz="2800" b="1" dirty="0">
                <a:latin typeface="Calibri" panose="020F0502020204030204"/>
              </a:rPr>
              <a:t>Consideraciones Generales para el ECD</a:t>
            </a:r>
          </a:p>
        </p:txBody>
      </p:sp>
      <p:sp>
        <p:nvSpPr>
          <p:cNvPr id="3" name="Marcador de contenido 2"/>
          <p:cNvSpPr>
            <a:spLocks noGrp="1"/>
          </p:cNvSpPr>
          <p:nvPr>
            <p:ph idx="1"/>
          </p:nvPr>
        </p:nvSpPr>
        <p:spPr>
          <a:xfrm>
            <a:off x="1097280" y="1524237"/>
            <a:ext cx="10058400" cy="4758999"/>
          </a:xfrm>
        </p:spPr>
        <p:txBody>
          <a:bodyPr>
            <a:normAutofit lnSpcReduction="10000"/>
          </a:bodyPr>
          <a:lstStyle/>
          <a:p>
            <a:pPr algn="just"/>
            <a:r>
              <a:rPr lang="es-MX" sz="2400" dirty="0">
                <a:solidFill>
                  <a:srgbClr val="990033"/>
                </a:solidFill>
              </a:rPr>
              <a:t>A.</a:t>
            </a:r>
            <a:r>
              <a:rPr lang="es-MX" sz="2800" dirty="0">
                <a:solidFill>
                  <a:schemeClr val="tx1"/>
                </a:solidFill>
              </a:rPr>
              <a:t> Todos los matrimonios integrantes del ECD, deben mantener vigentes los cursos indicados en la Matriz de Capacitaciones correspondiente: </a:t>
            </a:r>
          </a:p>
          <a:p>
            <a:pPr>
              <a:buFont typeface="Wingdings" pitchFamily="2" charset="2"/>
              <a:buChar char="§"/>
            </a:pPr>
            <a:r>
              <a:rPr lang="es-MX" dirty="0"/>
              <a:t> </a:t>
            </a:r>
            <a:r>
              <a:rPr lang="es-MX" sz="2800" dirty="0"/>
              <a:t>TALLER DE METODOLOGÍA	</a:t>
            </a:r>
          </a:p>
          <a:p>
            <a:pPr>
              <a:buFont typeface="Wingdings" pitchFamily="2" charset="2"/>
              <a:buChar char="§"/>
            </a:pPr>
            <a:r>
              <a:rPr lang="es-MX" sz="2800" dirty="0"/>
              <a:t>TALLER  DEL MANUAL  DE ORGANIZACIÓN </a:t>
            </a:r>
          </a:p>
          <a:p>
            <a:pPr>
              <a:buFont typeface="Wingdings" pitchFamily="2" charset="2"/>
              <a:buChar char="§"/>
            </a:pPr>
            <a:r>
              <a:rPr lang="es-MX" sz="2800" dirty="0"/>
              <a:t> CAP. INTEGRAL PROGRESIVA I Y  II	</a:t>
            </a:r>
          </a:p>
          <a:p>
            <a:pPr>
              <a:buFont typeface="Wingdings" pitchFamily="2" charset="2"/>
              <a:buChar char="§"/>
            </a:pPr>
            <a:r>
              <a:rPr lang="es-MX" sz="2800" dirty="0"/>
              <a:t> TALLER  DE PROFUNDIZACIÓN PARA DIRIGENTES</a:t>
            </a:r>
          </a:p>
          <a:p>
            <a:pPr>
              <a:buFont typeface="Wingdings" pitchFamily="2" charset="2"/>
              <a:buChar char="§"/>
            </a:pPr>
            <a:r>
              <a:rPr lang="es-MX" sz="2800" dirty="0"/>
              <a:t> SER  Y HACER  DEL  EQUIPO ZONAL</a:t>
            </a:r>
          </a:p>
          <a:p>
            <a:pPr>
              <a:buFont typeface="Wingdings" pitchFamily="2" charset="2"/>
              <a:buChar char="§"/>
            </a:pPr>
            <a:r>
              <a:rPr lang="es-MX" sz="2800" dirty="0"/>
              <a:t> SER Y HACER  DEL EQUIPO COORDINADOR DE </a:t>
            </a:r>
            <a:r>
              <a:rPr lang="es-MX" sz="2800" dirty="0" smtClean="0"/>
              <a:t>SECTOR</a:t>
            </a:r>
          </a:p>
          <a:p>
            <a:pPr>
              <a:buFont typeface="Wingdings" pitchFamily="2" charset="2"/>
              <a:buChar char="§"/>
            </a:pPr>
            <a:r>
              <a:rPr lang="es-MX" sz="2800" dirty="0" smtClean="0"/>
              <a:t> SER </a:t>
            </a:r>
            <a:r>
              <a:rPr lang="es-MX" sz="2800" dirty="0"/>
              <a:t>Y HACER  DEL EQUIPO COORDINADOR </a:t>
            </a:r>
            <a:r>
              <a:rPr lang="es-MX" sz="2800" dirty="0" smtClean="0"/>
              <a:t>DIOCESANO</a:t>
            </a:r>
            <a:endParaRPr lang="es-MX" sz="2800" dirty="0"/>
          </a:p>
          <a:p>
            <a:pPr>
              <a:buFont typeface="Wingdings" pitchFamily="2" charset="2"/>
              <a:buChar char="§"/>
            </a:pPr>
            <a:endParaRPr lang="es-MX" sz="2800" dirty="0"/>
          </a:p>
          <a:p>
            <a:endParaRPr lang="es-MX" dirty="0"/>
          </a:p>
        </p:txBody>
      </p:sp>
    </p:spTree>
    <p:extLst>
      <p:ext uri="{BB962C8B-B14F-4D97-AF65-F5344CB8AC3E}">
        <p14:creationId xmlns:p14="http://schemas.microsoft.com/office/powerpoint/2010/main" val="2816948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 y="1114194"/>
            <a:ext cx="5251270" cy="518663"/>
          </a:xfrm>
        </p:spPr>
        <p:txBody>
          <a:bodyPr>
            <a:normAutofit fontScale="90000"/>
          </a:bodyPr>
          <a:lstStyle/>
          <a:p>
            <a:pPr algn="ctr"/>
            <a:r>
              <a:rPr lang="es-MX" sz="2800" dirty="0">
                <a:solidFill>
                  <a:schemeClr val="accent2">
                    <a:lumMod val="40000"/>
                    <a:lumOff val="60000"/>
                  </a:schemeClr>
                </a:solidFill>
                <a:latin typeface="Calibri" panose="020F0502020204030204"/>
              </a:rPr>
              <a:t>Consideraciones Generales para el ECD</a:t>
            </a:r>
            <a:endParaRPr lang="es-MX" sz="4000" dirty="0">
              <a:solidFill>
                <a:schemeClr val="accent2">
                  <a:lumMod val="40000"/>
                  <a:lumOff val="60000"/>
                </a:schemeClr>
              </a:solidFill>
            </a:endParaRPr>
          </a:p>
        </p:txBody>
      </p:sp>
      <p:sp>
        <p:nvSpPr>
          <p:cNvPr id="3" name="Marcador de contenido 2"/>
          <p:cNvSpPr>
            <a:spLocks noGrp="1"/>
          </p:cNvSpPr>
          <p:nvPr>
            <p:ph idx="1"/>
          </p:nvPr>
        </p:nvSpPr>
        <p:spPr>
          <a:xfrm>
            <a:off x="1023140" y="1754660"/>
            <a:ext cx="10058400" cy="3694670"/>
          </a:xfrm>
        </p:spPr>
        <p:txBody>
          <a:bodyPr>
            <a:normAutofit/>
          </a:bodyPr>
          <a:lstStyle/>
          <a:p>
            <a:pPr algn="just"/>
            <a:r>
              <a:rPr lang="es-MX" sz="2400" dirty="0">
                <a:solidFill>
                  <a:srgbClr val="990033"/>
                </a:solidFill>
              </a:rPr>
              <a:t>B. </a:t>
            </a:r>
            <a:r>
              <a:rPr lang="es-MX" sz="2400" dirty="0">
                <a:solidFill>
                  <a:schemeClr val="tx1"/>
                </a:solidFill>
              </a:rPr>
              <a:t>Es requisito indispensable que se conozca y se cumpla lo establecido en el Manual de Identidad y Ordenamientos</a:t>
            </a:r>
            <a:r>
              <a:rPr lang="es-MX" sz="2400" dirty="0" smtClean="0">
                <a:solidFill>
                  <a:schemeClr val="tx1"/>
                </a:solidFill>
              </a:rPr>
              <a:t>.</a:t>
            </a:r>
          </a:p>
          <a:p>
            <a:pPr algn="just"/>
            <a:r>
              <a:rPr lang="es-MX" sz="2400" dirty="0" smtClean="0">
                <a:solidFill>
                  <a:srgbClr val="990033"/>
                </a:solidFill>
              </a:rPr>
              <a:t>C. </a:t>
            </a:r>
            <a:r>
              <a:rPr lang="es-MX" sz="2400" dirty="0">
                <a:solidFill>
                  <a:schemeClr val="tx1"/>
                </a:solidFill>
              </a:rPr>
              <a:t>Los  matrimonios  integrantes de áreas diocesanas,  deberán apoyar los planes de trabajo y actividades </a:t>
            </a:r>
            <a:r>
              <a:rPr lang="es-MX" sz="2400" dirty="0" smtClean="0">
                <a:solidFill>
                  <a:schemeClr val="tx1"/>
                </a:solidFill>
              </a:rPr>
              <a:t>estratégicas </a:t>
            </a:r>
            <a:r>
              <a:rPr lang="es-MX" sz="2400" dirty="0">
                <a:solidFill>
                  <a:schemeClr val="tx1"/>
                </a:solidFill>
              </a:rPr>
              <a:t>de sus contrapartes de </a:t>
            </a:r>
            <a:r>
              <a:rPr lang="es-MX" sz="2400" dirty="0" smtClean="0">
                <a:solidFill>
                  <a:schemeClr val="tx1"/>
                </a:solidFill>
              </a:rPr>
              <a:t>áreas </a:t>
            </a:r>
            <a:r>
              <a:rPr lang="es-MX" sz="2400" dirty="0">
                <a:solidFill>
                  <a:schemeClr val="tx1"/>
                </a:solidFill>
              </a:rPr>
              <a:t>juveniles </a:t>
            </a:r>
          </a:p>
          <a:p>
            <a:pPr algn="just"/>
            <a:r>
              <a:rPr lang="es-MX" sz="2400" dirty="0" smtClean="0">
                <a:solidFill>
                  <a:srgbClr val="990033"/>
                </a:solidFill>
              </a:rPr>
              <a:t>D. </a:t>
            </a:r>
            <a:r>
              <a:rPr lang="es-MX" sz="2400" dirty="0">
                <a:solidFill>
                  <a:schemeClr val="tx1"/>
                </a:solidFill>
              </a:rPr>
              <a:t>Todo matrimonio o joven integrante del ECD o ECD juvenil, debe haber vivido (completo) el CBF  con todos sus Momentos Fuertes y haber sido promotor de Equipo Básico o Zonal, al menos un ciclo completo.</a:t>
            </a:r>
          </a:p>
          <a:p>
            <a:pPr algn="just"/>
            <a:endParaRPr lang="es-MX" sz="2400" dirty="0">
              <a:solidFill>
                <a:schemeClr val="tx1"/>
              </a:solidFill>
            </a:endParaRPr>
          </a:p>
          <a:p>
            <a:pPr algn="just"/>
            <a:endParaRPr lang="es-MX" dirty="0"/>
          </a:p>
        </p:txBody>
      </p:sp>
      <p:pic>
        <p:nvPicPr>
          <p:cNvPr id="32770" name="Picture 2" descr="http://www.colegiomargil.edu.mx/images/cogs-and-gears-1-.jpg"/>
          <p:cNvPicPr>
            <a:picLocks noChangeAspect="1" noChangeArrowheads="1"/>
          </p:cNvPicPr>
          <p:nvPr/>
        </p:nvPicPr>
        <p:blipFill>
          <a:blip r:embed="rId2" cstate="print"/>
          <a:srcRect/>
          <a:stretch>
            <a:fillRect/>
          </a:stretch>
        </p:blipFill>
        <p:spPr bwMode="auto">
          <a:xfrm>
            <a:off x="9483162" y="4764190"/>
            <a:ext cx="2168908" cy="1463615"/>
          </a:xfrm>
          <a:prstGeom prst="rect">
            <a:avLst/>
          </a:prstGeom>
          <a:noFill/>
        </p:spPr>
      </p:pic>
    </p:spTree>
    <p:extLst>
      <p:ext uri="{BB962C8B-B14F-4D97-AF65-F5344CB8AC3E}">
        <p14:creationId xmlns:p14="http://schemas.microsoft.com/office/powerpoint/2010/main" val="15490872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Tema2">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Tema2</Template>
  <TotalTime>16364</TotalTime>
  <Words>2960</Words>
  <Application>Microsoft Office PowerPoint</Application>
  <PresentationFormat>Personalizado</PresentationFormat>
  <Paragraphs>238</Paragraphs>
  <Slides>36</Slides>
  <Notes>3</Notes>
  <HiddenSlides>0</HiddenSlides>
  <MMClips>0</MMClips>
  <ScaleCrop>false</ScaleCrop>
  <HeadingPairs>
    <vt:vector size="4" baseType="variant">
      <vt:variant>
        <vt:lpstr>Tema</vt:lpstr>
      </vt:variant>
      <vt:variant>
        <vt:i4>1</vt:i4>
      </vt:variant>
      <vt:variant>
        <vt:lpstr>Títulos de diapositiva</vt:lpstr>
      </vt:variant>
      <vt:variant>
        <vt:i4>36</vt:i4>
      </vt:variant>
    </vt:vector>
  </HeadingPairs>
  <TitlesOfParts>
    <vt:vector size="37" baseType="lpstr">
      <vt:lpstr>Tema2</vt:lpstr>
      <vt:lpstr>Presentación de PowerPoint</vt:lpstr>
      <vt:lpstr>Presentación de PowerPoint</vt:lpstr>
      <vt:lpstr>Presentación de PowerPoint</vt:lpstr>
      <vt:lpstr>MISTICA AREA II</vt:lpstr>
      <vt:lpstr>OBJETIVOS DE AREA II</vt:lpstr>
      <vt:lpstr>IDEAS QUE DEBE  REFORZAR EL ÁREA II</vt:lpstr>
      <vt:lpstr>REQUISITOS DE SECRETARIOS DE AREA II DICESANO</vt:lpstr>
      <vt:lpstr>Consideraciones Generales para el ECD</vt:lpstr>
      <vt:lpstr>Consideraciones Generales para el ECD</vt:lpstr>
      <vt:lpstr>Presentación de PowerPoint</vt:lpstr>
      <vt:lpstr>Presentación de PowerPoint</vt:lpstr>
      <vt:lpstr>IDEAS QUE DEBE  REFORZAR EL ÁREA ll</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3.- Vigila el desempeño de los Matrimonios Responsables de Área ll de Sector en relación a sus funciones ( indicadores).</vt:lpstr>
      <vt:lpstr>3.- Vigila el desempeño de los Matrimonios Responsables de Área ll de Sector en relación a sus funciones ( indicadores).</vt:lpstr>
      <vt:lpstr>4.-Mantiene relación con la comisión Diocesana de Pastoral . </vt:lpstr>
      <vt:lpstr>4.-Mantiene relación con la comisión Diocesana de Pastoral . </vt:lpstr>
      <vt:lpstr>5.-Detectar necesidades de la Comisión Diocesana de Pastoral. </vt:lpstr>
      <vt:lpstr>6.- Difunde a través de los matrimonios responsables de Área ll Sector los programas para apoyar la Pastoral Familiar.</vt:lpstr>
      <vt:lpstr>Presentación de PowerPoint</vt:lpstr>
      <vt:lpstr>7.- Coordina en  la Diócesis la promoción de  los Servicios Institucionales  de acuerdo a las estrategias nacionales.  </vt:lpstr>
      <vt:lpstr>Presentación de PowerPoint</vt:lpstr>
      <vt:lpstr>Presentación de PowerPoint</vt:lpstr>
      <vt:lpstr>Presentación de PowerPoint</vt:lpstr>
      <vt:lpstr>10.- Evalúa resultados ( indicadores ) </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Página de Internet MFC primera revisión</dc:title>
  <dc:creator>BLANCA</dc:creator>
  <cp:lastModifiedBy>Aarón Valenzuela Corral</cp:lastModifiedBy>
  <cp:revision>1649</cp:revision>
  <dcterms:created xsi:type="dcterms:W3CDTF">2010-05-24T03:52:32Z</dcterms:created>
  <dcterms:modified xsi:type="dcterms:W3CDTF">2019-09-17T18:49:22Z</dcterms:modified>
</cp:coreProperties>
</file>

<file path=docProps/thumbnail.jpeg>
</file>